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-2550" y="-570"/>
      </p:cViewPr>
      <p:guideLst>
        <p:guide orient="horz" pos="3336"/>
        <p:guide orient="horz" pos="39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-2022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fs\ifh.de\group\pitz\data\kras\sim1\PITZ-1.8new\correlationXp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51643990092229E-2"/>
          <c:y val="3.1800983696475868E-2"/>
          <c:w val="0.87123192152575679"/>
          <c:h val="0.9363980326070482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Sheet1!$H$1</c:f>
              <c:strCache>
                <c:ptCount val="1"/>
                <c:pt idx="0">
                  <c:v>Emit</c:v>
                </c:pt>
              </c:strCache>
            </c:strRef>
          </c:tx>
          <c:xVal>
            <c:numRef>
              <c:f>Sheet1!$E$2:$E$43</c:f>
              <c:numCache>
                <c:formatCode>0.00000</c:formatCode>
                <c:ptCount val="42"/>
                <c:pt idx="0">
                  <c:v>429.29361221415854</c:v>
                </c:pt>
                <c:pt idx="1">
                  <c:v>427.3418971655484</c:v>
                </c:pt>
                <c:pt idx="2">
                  <c:v>425.39016500068465</c:v>
                </c:pt>
                <c:pt idx="3">
                  <c:v>423.43844995207451</c:v>
                </c:pt>
                <c:pt idx="4">
                  <c:v>421.48671778721075</c:v>
                </c:pt>
                <c:pt idx="5">
                  <c:v>419.53500273860061</c:v>
                </c:pt>
                <c:pt idx="6">
                  <c:v>417.58327057373685</c:v>
                </c:pt>
                <c:pt idx="7">
                  <c:v>415.63155552512671</c:v>
                </c:pt>
                <c:pt idx="8">
                  <c:v>413.6798233602629</c:v>
                </c:pt>
                <c:pt idx="9">
                  <c:v>411.72810831165276</c:v>
                </c:pt>
                <c:pt idx="10">
                  <c:v>409.776376146789</c:v>
                </c:pt>
                <c:pt idx="11">
                  <c:v>407.82466109817886</c:v>
                </c:pt>
                <c:pt idx="12">
                  <c:v>405.87292893331511</c:v>
                </c:pt>
                <c:pt idx="13">
                  <c:v>403.92121388470497</c:v>
                </c:pt>
                <c:pt idx="14">
                  <c:v>401.96948171984121</c:v>
                </c:pt>
                <c:pt idx="15">
                  <c:v>400.01776667123107</c:v>
                </c:pt>
                <c:pt idx="16">
                  <c:v>398.06603450636726</c:v>
                </c:pt>
                <c:pt idx="17">
                  <c:v>396.11431945775712</c:v>
                </c:pt>
                <c:pt idx="18">
                  <c:v>394.16258729289336</c:v>
                </c:pt>
                <c:pt idx="19">
                  <c:v>392.21087224428322</c:v>
                </c:pt>
                <c:pt idx="20">
                  <c:v>390.25914007941947</c:v>
                </c:pt>
                <c:pt idx="21">
                  <c:v>388.30742503080927</c:v>
                </c:pt>
                <c:pt idx="22">
                  <c:v>386.35569286594551</c:v>
                </c:pt>
                <c:pt idx="23">
                  <c:v>384.40397781733537</c:v>
                </c:pt>
                <c:pt idx="24">
                  <c:v>382.45224565247162</c:v>
                </c:pt>
                <c:pt idx="25">
                  <c:v>380.50053060386142</c:v>
                </c:pt>
                <c:pt idx="26">
                  <c:v>378.54879843899772</c:v>
                </c:pt>
                <c:pt idx="27">
                  <c:v>376.59708339038752</c:v>
                </c:pt>
                <c:pt idx="28">
                  <c:v>374.64535122552383</c:v>
                </c:pt>
                <c:pt idx="29">
                  <c:v>372.69363617691363</c:v>
                </c:pt>
                <c:pt idx="30">
                  <c:v>370.74190401204987</c:v>
                </c:pt>
                <c:pt idx="31">
                  <c:v>368.79018896343968</c:v>
                </c:pt>
                <c:pt idx="32">
                  <c:v>366.83845679857598</c:v>
                </c:pt>
                <c:pt idx="33">
                  <c:v>364.88674174996578</c:v>
                </c:pt>
                <c:pt idx="34">
                  <c:v>362.93500958510202</c:v>
                </c:pt>
                <c:pt idx="35">
                  <c:v>360.98329453649188</c:v>
                </c:pt>
                <c:pt idx="36">
                  <c:v>359.03156237162813</c:v>
                </c:pt>
                <c:pt idx="37">
                  <c:v>357.07984732301793</c:v>
                </c:pt>
                <c:pt idx="38">
                  <c:v>355.12811515815417</c:v>
                </c:pt>
                <c:pt idx="39">
                  <c:v>353.17640010954403</c:v>
                </c:pt>
                <c:pt idx="40">
                  <c:v>351.22466794468028</c:v>
                </c:pt>
              </c:numCache>
            </c:numRef>
          </c:xVal>
          <c:yVal>
            <c:numRef>
              <c:f>Sheet1!$H$2:$H$43</c:f>
              <c:numCache>
                <c:formatCode>0.00000</c:formatCode>
                <c:ptCount val="42"/>
                <c:pt idx="0">
                  <c:v>5.0327498999999998</c:v>
                </c:pt>
                <c:pt idx="1">
                  <c:v>4.9541998999999999</c:v>
                </c:pt>
                <c:pt idx="2">
                  <c:v>4.9130998000000004</c:v>
                </c:pt>
                <c:pt idx="3">
                  <c:v>4.9211998000000001</c:v>
                </c:pt>
                <c:pt idx="4">
                  <c:v>4.8929998000000001</c:v>
                </c:pt>
                <c:pt idx="5">
                  <c:v>4.9448496999999998</c:v>
                </c:pt>
                <c:pt idx="6">
                  <c:v>4.9561495999999998</c:v>
                </c:pt>
                <c:pt idx="7">
                  <c:v>4.9909995</c:v>
                </c:pt>
                <c:pt idx="8">
                  <c:v>4.9788994999999998</c:v>
                </c:pt>
                <c:pt idx="9">
                  <c:v>4.9282497000000003</c:v>
                </c:pt>
                <c:pt idx="10">
                  <c:v>4.7948997000000002</c:v>
                </c:pt>
                <c:pt idx="11">
                  <c:v>4.5193496</c:v>
                </c:pt>
                <c:pt idx="12">
                  <c:v>4.1157991999999997</c:v>
                </c:pt>
                <c:pt idx="13">
                  <c:v>3.5967487999999999</c:v>
                </c:pt>
                <c:pt idx="14">
                  <c:v>3.0685484000000001</c:v>
                </c:pt>
                <c:pt idx="15">
                  <c:v>2.6647986000000001</c:v>
                </c:pt>
                <c:pt idx="16">
                  <c:v>2.3326487999999999</c:v>
                </c:pt>
                <c:pt idx="17">
                  <c:v>1.8386484999999999</c:v>
                </c:pt>
                <c:pt idx="18">
                  <c:v>1.2123481</c:v>
                </c:pt>
                <c:pt idx="19">
                  <c:v>0.74747823999999996</c:v>
                </c:pt>
                <c:pt idx="20">
                  <c:v>0.59967473999999998</c:v>
                </c:pt>
                <c:pt idx="21">
                  <c:v>0.66744499999999995</c:v>
                </c:pt>
                <c:pt idx="22">
                  <c:v>0.79610000000000003</c:v>
                </c:pt>
                <c:pt idx="23">
                  <c:v>0.92842495000000003</c:v>
                </c:pt>
                <c:pt idx="24">
                  <c:v>1.0285499</c:v>
                </c:pt>
                <c:pt idx="25">
                  <c:v>1.0925997000000001</c:v>
                </c:pt>
                <c:pt idx="26">
                  <c:v>1.1387495000000001</c:v>
                </c:pt>
                <c:pt idx="27">
                  <c:v>1.1711492999999999</c:v>
                </c:pt>
                <c:pt idx="28">
                  <c:v>1.1952992</c:v>
                </c:pt>
                <c:pt idx="29">
                  <c:v>1.222499</c:v>
                </c:pt>
                <c:pt idx="30">
                  <c:v>1.2563485999999999</c:v>
                </c:pt>
                <c:pt idx="31">
                  <c:v>1.2964484000000001</c:v>
                </c:pt>
                <c:pt idx="32">
                  <c:v>1.3412481000000001</c:v>
                </c:pt>
                <c:pt idx="33">
                  <c:v>1.3894981</c:v>
                </c:pt>
                <c:pt idx="34">
                  <c:v>1.4404482000000001</c:v>
                </c:pt>
                <c:pt idx="35">
                  <c:v>1.4940483</c:v>
                </c:pt>
                <c:pt idx="36">
                  <c:v>1.5506983999999999</c:v>
                </c:pt>
                <c:pt idx="37">
                  <c:v>1.6104985000000001</c:v>
                </c:pt>
                <c:pt idx="38">
                  <c:v>1.6733986999999999</c:v>
                </c:pt>
                <c:pt idx="39">
                  <c:v>1.7398488000000001</c:v>
                </c:pt>
                <c:pt idx="40">
                  <c:v>1.8099989000000001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Sheet1!$I$1</c:f>
              <c:strCache>
                <c:ptCount val="1"/>
                <c:pt idx="0">
                  <c:v>Xrms</c:v>
                </c:pt>
              </c:strCache>
            </c:strRef>
          </c:tx>
          <c:xVal>
            <c:numRef>
              <c:f>Sheet1!$E$2:$E$43</c:f>
              <c:numCache>
                <c:formatCode>0.00000</c:formatCode>
                <c:ptCount val="42"/>
                <c:pt idx="0">
                  <c:v>429.29361221415854</c:v>
                </c:pt>
                <c:pt idx="1">
                  <c:v>427.3418971655484</c:v>
                </c:pt>
                <c:pt idx="2">
                  <c:v>425.39016500068465</c:v>
                </c:pt>
                <c:pt idx="3">
                  <c:v>423.43844995207451</c:v>
                </c:pt>
                <c:pt idx="4">
                  <c:v>421.48671778721075</c:v>
                </c:pt>
                <c:pt idx="5">
                  <c:v>419.53500273860061</c:v>
                </c:pt>
                <c:pt idx="6">
                  <c:v>417.58327057373685</c:v>
                </c:pt>
                <c:pt idx="7">
                  <c:v>415.63155552512671</c:v>
                </c:pt>
                <c:pt idx="8">
                  <c:v>413.6798233602629</c:v>
                </c:pt>
                <c:pt idx="9">
                  <c:v>411.72810831165276</c:v>
                </c:pt>
                <c:pt idx="10">
                  <c:v>409.776376146789</c:v>
                </c:pt>
                <c:pt idx="11">
                  <c:v>407.82466109817886</c:v>
                </c:pt>
                <c:pt idx="12">
                  <c:v>405.87292893331511</c:v>
                </c:pt>
                <c:pt idx="13">
                  <c:v>403.92121388470497</c:v>
                </c:pt>
                <c:pt idx="14">
                  <c:v>401.96948171984121</c:v>
                </c:pt>
                <c:pt idx="15">
                  <c:v>400.01776667123107</c:v>
                </c:pt>
                <c:pt idx="16">
                  <c:v>398.06603450636726</c:v>
                </c:pt>
                <c:pt idx="17">
                  <c:v>396.11431945775712</c:v>
                </c:pt>
                <c:pt idx="18">
                  <c:v>394.16258729289336</c:v>
                </c:pt>
                <c:pt idx="19">
                  <c:v>392.21087224428322</c:v>
                </c:pt>
                <c:pt idx="20">
                  <c:v>390.25914007941947</c:v>
                </c:pt>
                <c:pt idx="21">
                  <c:v>388.30742503080927</c:v>
                </c:pt>
                <c:pt idx="22">
                  <c:v>386.35569286594551</c:v>
                </c:pt>
                <c:pt idx="23">
                  <c:v>384.40397781733537</c:v>
                </c:pt>
                <c:pt idx="24">
                  <c:v>382.45224565247162</c:v>
                </c:pt>
                <c:pt idx="25">
                  <c:v>380.50053060386142</c:v>
                </c:pt>
                <c:pt idx="26">
                  <c:v>378.54879843899772</c:v>
                </c:pt>
                <c:pt idx="27">
                  <c:v>376.59708339038752</c:v>
                </c:pt>
                <c:pt idx="28">
                  <c:v>374.64535122552383</c:v>
                </c:pt>
                <c:pt idx="29">
                  <c:v>372.69363617691363</c:v>
                </c:pt>
                <c:pt idx="30">
                  <c:v>370.74190401204987</c:v>
                </c:pt>
                <c:pt idx="31">
                  <c:v>368.79018896343968</c:v>
                </c:pt>
                <c:pt idx="32">
                  <c:v>366.83845679857598</c:v>
                </c:pt>
                <c:pt idx="33">
                  <c:v>364.88674174996578</c:v>
                </c:pt>
                <c:pt idx="34">
                  <c:v>362.93500958510202</c:v>
                </c:pt>
                <c:pt idx="35">
                  <c:v>360.98329453649188</c:v>
                </c:pt>
                <c:pt idx="36">
                  <c:v>359.03156237162813</c:v>
                </c:pt>
                <c:pt idx="37">
                  <c:v>357.07984732301793</c:v>
                </c:pt>
                <c:pt idx="38">
                  <c:v>355.12811515815417</c:v>
                </c:pt>
                <c:pt idx="39">
                  <c:v>353.17640010954403</c:v>
                </c:pt>
                <c:pt idx="40">
                  <c:v>351.22466794468028</c:v>
                </c:pt>
              </c:numCache>
            </c:numRef>
          </c:xVal>
          <c:yVal>
            <c:numRef>
              <c:f>Sheet1!$I$2:$I$43</c:f>
              <c:numCache>
                <c:formatCode>0.00000</c:formatCode>
                <c:ptCount val="42"/>
                <c:pt idx="0">
                  <c:v>4.3322000000000003</c:v>
                </c:pt>
                <c:pt idx="1">
                  <c:v>4.2000999999999999</c:v>
                </c:pt>
                <c:pt idx="2">
                  <c:v>4.0620500000000002</c:v>
                </c:pt>
                <c:pt idx="3">
                  <c:v>3.91675</c:v>
                </c:pt>
                <c:pt idx="4">
                  <c:v>3.7837499999999999</c:v>
                </c:pt>
                <c:pt idx="5">
                  <c:v>3.6347499999999999</c:v>
                </c:pt>
                <c:pt idx="6">
                  <c:v>3.4947499999999998</c:v>
                </c:pt>
                <c:pt idx="7">
                  <c:v>3.34565</c:v>
                </c:pt>
                <c:pt idx="8">
                  <c:v>3.1987000000000001</c:v>
                </c:pt>
                <c:pt idx="9">
                  <c:v>3.0447000000000002</c:v>
                </c:pt>
                <c:pt idx="10">
                  <c:v>2.8854000000000002</c:v>
                </c:pt>
                <c:pt idx="11">
                  <c:v>2.7207499999999998</c:v>
                </c:pt>
                <c:pt idx="12">
                  <c:v>2.5475500000000002</c:v>
                </c:pt>
                <c:pt idx="13">
                  <c:v>2.3628499999999999</c:v>
                </c:pt>
                <c:pt idx="14">
                  <c:v>2.1631499999999999</c:v>
                </c:pt>
                <c:pt idx="15">
                  <c:v>1.94085</c:v>
                </c:pt>
                <c:pt idx="16">
                  <c:v>1.6876</c:v>
                </c:pt>
                <c:pt idx="17">
                  <c:v>1.3960999999999999</c:v>
                </c:pt>
                <c:pt idx="18">
                  <c:v>1.0778000000000001</c:v>
                </c:pt>
                <c:pt idx="19">
                  <c:v>0.77181</c:v>
                </c:pt>
                <c:pt idx="20">
                  <c:v>0.52042999999999995</c:v>
                </c:pt>
                <c:pt idx="21">
                  <c:v>0.341005</c:v>
                </c:pt>
                <c:pt idx="22">
                  <c:v>0.22672500000000001</c:v>
                </c:pt>
                <c:pt idx="23">
                  <c:v>0.16119499000000001</c:v>
                </c:pt>
                <c:pt idx="24">
                  <c:v>0.12678498999999999</c:v>
                </c:pt>
                <c:pt idx="25">
                  <c:v>0.11275499</c:v>
                </c:pt>
                <c:pt idx="26">
                  <c:v>0.11878999</c:v>
                </c:pt>
                <c:pt idx="27">
                  <c:v>0.14682500000000001</c:v>
                </c:pt>
                <c:pt idx="28">
                  <c:v>0.19345499999999999</c:v>
                </c:pt>
                <c:pt idx="29">
                  <c:v>0.25342500000000001</c:v>
                </c:pt>
                <c:pt idx="30">
                  <c:v>0.32290000000000002</c:v>
                </c:pt>
                <c:pt idx="31">
                  <c:v>0.399285</c:v>
                </c:pt>
                <c:pt idx="32">
                  <c:v>0.48095500000000002</c:v>
                </c:pt>
                <c:pt idx="33">
                  <c:v>0.56684999999999997</c:v>
                </c:pt>
                <c:pt idx="34">
                  <c:v>0.65596500000000002</c:v>
                </c:pt>
                <c:pt idx="35">
                  <c:v>0.74775499999999995</c:v>
                </c:pt>
                <c:pt idx="36">
                  <c:v>0.84172999999999998</c:v>
                </c:pt>
                <c:pt idx="37">
                  <c:v>0.93759000000000003</c:v>
                </c:pt>
                <c:pt idx="38">
                  <c:v>1.03485</c:v>
                </c:pt>
                <c:pt idx="39">
                  <c:v>1.1333500000000001</c:v>
                </c:pt>
                <c:pt idx="40">
                  <c:v>1.2329000000000001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Sheet2!$B$13</c:f>
              <c:strCache>
                <c:ptCount val="1"/>
                <c:pt idx="0">
                  <c:v>XYrms, measured</c:v>
                </c:pt>
              </c:strCache>
            </c:strRef>
          </c:tx>
          <c:xVal>
            <c:numRef>
              <c:f>Sheet2!$A$14:$A$19</c:f>
              <c:numCache>
                <c:formatCode>General</c:formatCode>
                <c:ptCount val="6"/>
                <c:pt idx="0">
                  <c:v>398</c:v>
                </c:pt>
                <c:pt idx="1">
                  <c:v>397</c:v>
                </c:pt>
                <c:pt idx="2">
                  <c:v>396</c:v>
                </c:pt>
                <c:pt idx="3">
                  <c:v>395</c:v>
                </c:pt>
                <c:pt idx="4">
                  <c:v>394</c:v>
                </c:pt>
                <c:pt idx="5">
                  <c:v>393</c:v>
                </c:pt>
              </c:numCache>
            </c:numRef>
          </c:xVal>
          <c:yVal>
            <c:numRef>
              <c:f>Sheet2!$B$14:$B$19</c:f>
              <c:numCache>
                <c:formatCode>General</c:formatCode>
                <c:ptCount val="6"/>
                <c:pt idx="0">
                  <c:v>0.53297936170174542</c:v>
                </c:pt>
                <c:pt idx="1">
                  <c:v>0.36297796076346012</c:v>
                </c:pt>
                <c:pt idx="2">
                  <c:v>0.31343260838655573</c:v>
                </c:pt>
                <c:pt idx="3">
                  <c:v>0.28198404210167638</c:v>
                </c:pt>
                <c:pt idx="4">
                  <c:v>0.26139242529193535</c:v>
                </c:pt>
                <c:pt idx="5">
                  <c:v>0.2494874746355015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Sheet2!$C$13</c:f>
              <c:strCache>
                <c:ptCount val="1"/>
                <c:pt idx="0">
                  <c:v>XYemit, measured</c:v>
                </c:pt>
              </c:strCache>
            </c:strRef>
          </c:tx>
          <c:xVal>
            <c:numRef>
              <c:f>Sheet2!$A$14:$A$19</c:f>
              <c:numCache>
                <c:formatCode>General</c:formatCode>
                <c:ptCount val="6"/>
                <c:pt idx="0">
                  <c:v>398</c:v>
                </c:pt>
                <c:pt idx="1">
                  <c:v>397</c:v>
                </c:pt>
                <c:pt idx="2">
                  <c:v>396</c:v>
                </c:pt>
                <c:pt idx="3">
                  <c:v>395</c:v>
                </c:pt>
                <c:pt idx="4">
                  <c:v>394</c:v>
                </c:pt>
                <c:pt idx="5">
                  <c:v>393</c:v>
                </c:pt>
              </c:numCache>
            </c:numRef>
          </c:xVal>
          <c:yVal>
            <c:numRef>
              <c:f>Sheet2!$C$14:$C$19</c:f>
              <c:numCache>
                <c:formatCode>General</c:formatCode>
                <c:ptCount val="6"/>
                <c:pt idx="0">
                  <c:v>1.0684268809796953</c:v>
                </c:pt>
                <c:pt idx="1">
                  <c:v>0.72547088156589712</c:v>
                </c:pt>
                <c:pt idx="2">
                  <c:v>0.70530702534428225</c:v>
                </c:pt>
                <c:pt idx="3">
                  <c:v>0.77448692693937715</c:v>
                </c:pt>
                <c:pt idx="4">
                  <c:v>0.84835841482241447</c:v>
                </c:pt>
                <c:pt idx="5">
                  <c:v>0.97678042568429868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707968"/>
        <c:axId val="148709760"/>
      </c:scatterChart>
      <c:scatterChart>
        <c:scatterStyle val="lineMarker"/>
        <c:varyColors val="0"/>
        <c:ser>
          <c:idx val="2"/>
          <c:order val="2"/>
          <c:tx>
            <c:strRef>
              <c:f>Sheet1!$J$1</c:f>
              <c:strCache>
                <c:ptCount val="1"/>
                <c:pt idx="0">
                  <c:v>XX'</c:v>
                </c:pt>
              </c:strCache>
            </c:strRef>
          </c:tx>
          <c:xVal>
            <c:numRef>
              <c:f>Sheet1!$E$2:$E$43</c:f>
              <c:numCache>
                <c:formatCode>0.00000</c:formatCode>
                <c:ptCount val="42"/>
                <c:pt idx="0">
                  <c:v>429.29361221415854</c:v>
                </c:pt>
                <c:pt idx="1">
                  <c:v>427.3418971655484</c:v>
                </c:pt>
                <c:pt idx="2">
                  <c:v>425.39016500068465</c:v>
                </c:pt>
                <c:pt idx="3">
                  <c:v>423.43844995207451</c:v>
                </c:pt>
                <c:pt idx="4">
                  <c:v>421.48671778721075</c:v>
                </c:pt>
                <c:pt idx="5">
                  <c:v>419.53500273860061</c:v>
                </c:pt>
                <c:pt idx="6">
                  <c:v>417.58327057373685</c:v>
                </c:pt>
                <c:pt idx="7">
                  <c:v>415.63155552512671</c:v>
                </c:pt>
                <c:pt idx="8">
                  <c:v>413.6798233602629</c:v>
                </c:pt>
                <c:pt idx="9">
                  <c:v>411.72810831165276</c:v>
                </c:pt>
                <c:pt idx="10">
                  <c:v>409.776376146789</c:v>
                </c:pt>
                <c:pt idx="11">
                  <c:v>407.82466109817886</c:v>
                </c:pt>
                <c:pt idx="12">
                  <c:v>405.87292893331511</c:v>
                </c:pt>
                <c:pt idx="13">
                  <c:v>403.92121388470497</c:v>
                </c:pt>
                <c:pt idx="14">
                  <c:v>401.96948171984121</c:v>
                </c:pt>
                <c:pt idx="15">
                  <c:v>400.01776667123107</c:v>
                </c:pt>
                <c:pt idx="16">
                  <c:v>398.06603450636726</c:v>
                </c:pt>
                <c:pt idx="17">
                  <c:v>396.11431945775712</c:v>
                </c:pt>
                <c:pt idx="18">
                  <c:v>394.16258729289336</c:v>
                </c:pt>
                <c:pt idx="19">
                  <c:v>392.21087224428322</c:v>
                </c:pt>
                <c:pt idx="20">
                  <c:v>390.25914007941947</c:v>
                </c:pt>
                <c:pt idx="21">
                  <c:v>388.30742503080927</c:v>
                </c:pt>
                <c:pt idx="22">
                  <c:v>386.35569286594551</c:v>
                </c:pt>
                <c:pt idx="23">
                  <c:v>384.40397781733537</c:v>
                </c:pt>
                <c:pt idx="24">
                  <c:v>382.45224565247162</c:v>
                </c:pt>
                <c:pt idx="25">
                  <c:v>380.50053060386142</c:v>
                </c:pt>
                <c:pt idx="26">
                  <c:v>378.54879843899772</c:v>
                </c:pt>
                <c:pt idx="27">
                  <c:v>376.59708339038752</c:v>
                </c:pt>
                <c:pt idx="28">
                  <c:v>374.64535122552383</c:v>
                </c:pt>
                <c:pt idx="29">
                  <c:v>372.69363617691363</c:v>
                </c:pt>
                <c:pt idx="30">
                  <c:v>370.74190401204987</c:v>
                </c:pt>
                <c:pt idx="31">
                  <c:v>368.79018896343968</c:v>
                </c:pt>
                <c:pt idx="32">
                  <c:v>366.83845679857598</c:v>
                </c:pt>
                <c:pt idx="33">
                  <c:v>364.88674174996578</c:v>
                </c:pt>
                <c:pt idx="34">
                  <c:v>362.93500958510202</c:v>
                </c:pt>
                <c:pt idx="35">
                  <c:v>360.98329453649188</c:v>
                </c:pt>
                <c:pt idx="36">
                  <c:v>359.03156237162813</c:v>
                </c:pt>
                <c:pt idx="37">
                  <c:v>357.07984732301793</c:v>
                </c:pt>
                <c:pt idx="38">
                  <c:v>355.12811515815417</c:v>
                </c:pt>
                <c:pt idx="39">
                  <c:v>353.17640010954403</c:v>
                </c:pt>
                <c:pt idx="40">
                  <c:v>351.22466794468028</c:v>
                </c:pt>
              </c:numCache>
            </c:numRef>
          </c:xVal>
          <c:yVal>
            <c:numRef>
              <c:f>Sheet1!$J$2:$J$43</c:f>
              <c:numCache>
                <c:formatCode>0.00000</c:formatCode>
                <c:ptCount val="42"/>
                <c:pt idx="0">
                  <c:v>0.16317000000000001</c:v>
                </c:pt>
                <c:pt idx="1">
                  <c:v>0.18637999999999999</c:v>
                </c:pt>
                <c:pt idx="2">
                  <c:v>0.2099</c:v>
                </c:pt>
                <c:pt idx="3">
                  <c:v>0.23371</c:v>
                </c:pt>
                <c:pt idx="4">
                  <c:v>0.25811000000000001</c:v>
                </c:pt>
                <c:pt idx="5">
                  <c:v>0.28269</c:v>
                </c:pt>
                <c:pt idx="6">
                  <c:v>0.30795</c:v>
                </c:pt>
                <c:pt idx="7">
                  <c:v>0.33349000000000001</c:v>
                </c:pt>
                <c:pt idx="8">
                  <c:v>0.35960999999999999</c:v>
                </c:pt>
                <c:pt idx="9">
                  <c:v>0.38580999999999999</c:v>
                </c:pt>
                <c:pt idx="10">
                  <c:v>0.41186</c:v>
                </c:pt>
                <c:pt idx="11">
                  <c:v>0.43713999999999997</c:v>
                </c:pt>
                <c:pt idx="12">
                  <c:v>0.46017999999999998</c:v>
                </c:pt>
                <c:pt idx="13">
                  <c:v>0.47891</c:v>
                </c:pt>
                <c:pt idx="14">
                  <c:v>0.49002000000000001</c:v>
                </c:pt>
                <c:pt idx="15">
                  <c:v>0.48801</c:v>
                </c:pt>
                <c:pt idx="16">
                  <c:v>0.46471000000000001</c:v>
                </c:pt>
                <c:pt idx="17">
                  <c:v>0.41145999999999999</c:v>
                </c:pt>
                <c:pt idx="18">
                  <c:v>0.32828000000000002</c:v>
                </c:pt>
                <c:pt idx="19">
                  <c:v>0.22975999999999999</c:v>
                </c:pt>
                <c:pt idx="20">
                  <c:v>0.13544</c:v>
                </c:pt>
                <c:pt idx="21">
                  <c:v>5.8590000000000003E-2</c:v>
                </c:pt>
                <c:pt idx="22">
                  <c:v>4.9287000000000003E-3</c:v>
                </c:pt>
                <c:pt idx="23">
                  <c:v>-2.6696999999999999E-2</c:v>
                </c:pt>
                <c:pt idx="24">
                  <c:v>-5.3865000000000003E-2</c:v>
                </c:pt>
                <c:pt idx="25">
                  <c:v>-0.1072</c:v>
                </c:pt>
                <c:pt idx="26">
                  <c:v>-0.19292999999999999</c:v>
                </c:pt>
                <c:pt idx="27">
                  <c:v>-0.27704000000000001</c:v>
                </c:pt>
                <c:pt idx="28">
                  <c:v>-0.33977000000000002</c:v>
                </c:pt>
                <c:pt idx="29">
                  <c:v>-0.38630999999999999</c:v>
                </c:pt>
                <c:pt idx="30">
                  <c:v>-0.42371999999999999</c:v>
                </c:pt>
                <c:pt idx="31">
                  <c:v>-0.45578000000000002</c:v>
                </c:pt>
                <c:pt idx="32">
                  <c:v>-0.48448000000000002</c:v>
                </c:pt>
                <c:pt idx="33">
                  <c:v>-0.51092000000000004</c:v>
                </c:pt>
                <c:pt idx="34">
                  <c:v>-0.53564999999999996</c:v>
                </c:pt>
                <c:pt idx="35">
                  <c:v>-0.55911</c:v>
                </c:pt>
                <c:pt idx="36">
                  <c:v>-0.58155999999999997</c:v>
                </c:pt>
                <c:pt idx="37">
                  <c:v>-0.60319999999999996</c:v>
                </c:pt>
                <c:pt idx="38">
                  <c:v>-0.62414000000000003</c:v>
                </c:pt>
                <c:pt idx="39">
                  <c:v>-0.64451000000000003</c:v>
                </c:pt>
                <c:pt idx="40">
                  <c:v>-0.66439000000000004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712832"/>
        <c:axId val="148711296"/>
      </c:scatterChart>
      <c:valAx>
        <c:axId val="148707968"/>
        <c:scaling>
          <c:orientation val="minMax"/>
          <c:max val="410"/>
          <c:min val="380"/>
        </c:scaling>
        <c:delete val="0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48709760"/>
        <c:crosses val="autoZero"/>
        <c:crossBetween val="midCat"/>
      </c:valAx>
      <c:valAx>
        <c:axId val="148709760"/>
        <c:scaling>
          <c:orientation val="minMax"/>
          <c:max val="5"/>
          <c:min val="0"/>
        </c:scaling>
        <c:delete val="0"/>
        <c:axPos val="l"/>
        <c:majorGridlines/>
        <c:minorGridlines/>
        <c:numFmt formatCode="0.0" sourceLinked="0"/>
        <c:majorTickMark val="out"/>
        <c:minorTickMark val="none"/>
        <c:tickLblPos val="nextTo"/>
        <c:spPr>
          <a:ln w="28575">
            <a:solidFill>
              <a:schemeClr val="tx1"/>
            </a:solidFill>
          </a:ln>
        </c:spPr>
        <c:crossAx val="148707968"/>
        <c:crossesAt val="-1110"/>
        <c:crossBetween val="midCat"/>
      </c:valAx>
      <c:valAx>
        <c:axId val="148711296"/>
        <c:scaling>
          <c:orientation val="minMax"/>
          <c:max val="0.5"/>
          <c:min val="-0.5"/>
        </c:scaling>
        <c:delete val="0"/>
        <c:axPos val="r"/>
        <c:numFmt formatCode="0.00000" sourceLinked="1"/>
        <c:majorTickMark val="out"/>
        <c:minorTickMark val="none"/>
        <c:tickLblPos val="nextTo"/>
        <c:crossAx val="148712832"/>
        <c:crosses val="max"/>
        <c:crossBetween val="midCat"/>
      </c:valAx>
      <c:valAx>
        <c:axId val="148712832"/>
        <c:scaling>
          <c:orientation val="minMax"/>
        </c:scaling>
        <c:delete val="1"/>
        <c:axPos val="b"/>
        <c:numFmt formatCode="0.00000" sourceLinked="1"/>
        <c:majorTickMark val="out"/>
        <c:minorTickMark val="none"/>
        <c:tickLblPos val="nextTo"/>
        <c:crossAx val="1487112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5828676627264196"/>
          <c:y val="6.7052974716463903E-2"/>
          <c:w val="0.13239868289542214"/>
          <c:h val="0.23476678399570811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2FABD-BE52-4D08-9AFB-E3C9607F2375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5133E-6DAC-4BE1-BBCE-FF504EABD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7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5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6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207"/>
            <a:ext cx="9144000" cy="7719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9488" y="5889605"/>
            <a:ext cx="2133600" cy="365125"/>
          </a:xfrm>
        </p:spPr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243981" y="6597804"/>
            <a:ext cx="664534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M.Krasilnikov, Phase space reconstruction from the slit scan data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63387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9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7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3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6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1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7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D262-B57E-4A79-ADB9-1C34FA24741D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404D6-6BFB-4D0A-8419-D72BF5EFF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3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 space reconstruction from the slit scan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M.Krasilnikov, </a:t>
            </a:r>
            <a:endParaRPr lang="en-US" sz="2800" i="1" dirty="0" smtClean="0"/>
          </a:p>
          <a:p>
            <a:r>
              <a:rPr lang="en-US" sz="2800" i="1" dirty="0" smtClean="0"/>
              <a:t>PPS, 13.10.2011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42306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100" y="704850"/>
            <a:ext cx="8229600" cy="1457325"/>
          </a:xfrm>
        </p:spPr>
        <p:txBody>
          <a:bodyPr/>
          <a:lstStyle/>
          <a:p>
            <a:r>
              <a:rPr lang="en-US" dirty="0" smtClean="0"/>
              <a:t>Strange anti-correlations: simulated vs. measured phase space</a:t>
            </a:r>
          </a:p>
          <a:p>
            <a:r>
              <a:rPr lang="en-US" dirty="0" smtClean="0"/>
              <a:t>Didactically:</a:t>
            </a:r>
          </a:p>
          <a:p>
            <a:pPr lvl="1"/>
            <a:r>
              <a:rPr lang="en-US" dirty="0" smtClean="0"/>
              <a:t>Write down how it should be</a:t>
            </a:r>
          </a:p>
          <a:p>
            <a:pPr lvl="1"/>
            <a:r>
              <a:rPr lang="en-US" dirty="0" smtClean="0"/>
              <a:t>Check how it is done in </a:t>
            </a:r>
            <a:r>
              <a:rPr lang="en-US" dirty="0" err="1" smtClean="0"/>
              <a:t>EmWiz</a:t>
            </a:r>
            <a:r>
              <a:rPr lang="en-US" dirty="0" smtClean="0"/>
              <a:t> / </a:t>
            </a:r>
            <a:r>
              <a:rPr lang="en-US" dirty="0" err="1" smtClean="0"/>
              <a:t>EmCalc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3" y="2586148"/>
            <a:ext cx="3157341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0" y="2865660"/>
            <a:ext cx="1320227" cy="156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84" y="4969072"/>
            <a:ext cx="3157341" cy="171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48" descr="N:\4groups\zn_pitz\sim\KRAS\conferences\2011\HZB\GV\1nc\yphsp_1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5" y="5068985"/>
            <a:ext cx="1656184" cy="134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6310" y="2319669"/>
            <a:ext cx="112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4071" y="2319669"/>
            <a:ext cx="110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simulated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04775" y="3429000"/>
            <a:ext cx="828725" cy="619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2nC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0" y="5430004"/>
            <a:ext cx="828725" cy="619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nC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95275" y="2209800"/>
            <a:ext cx="84391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0800000">
            <a:off x="7335743" y="2341670"/>
            <a:ext cx="1121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</a:t>
            </a:r>
            <a:endParaRPr lang="en-US" dirty="0"/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227521" y="2891252"/>
            <a:ext cx="1320227" cy="1618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48" descr="N:\4groups\zn_pitz\sim\KRAS\conferences\2011\HZB\GV\1nc\yphsp_1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069067" y="5124449"/>
            <a:ext cx="1656184" cy="130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ASTRA simulations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403904"/>
              </p:ext>
            </p:extLst>
          </p:nvPr>
        </p:nvGraphicFramePr>
        <p:xfrm>
          <a:off x="127591" y="808074"/>
          <a:ext cx="8744393" cy="5317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908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Phase space reconstruction -1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572125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Available:</a:t>
                </a:r>
              </a:p>
              <a:p>
                <a:pPr lvl="1"/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Set of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(BL) profiles synchronized with slit mask actuator positions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𝑥𝐸𝑀𝑆𝑌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  <m:sup/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𝑥𝐵𝐿𝑠𝑐𝑟𝑒𝑒𝑛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=1…</m:t>
                      </m:r>
                      <m:r>
                        <a:rPr lang="en-US" b="0" i="1" smtClean="0">
                          <a:latin typeface="Cambria Math"/>
                        </a:rPr>
                        <m:t>𝑁𝑏𝑙</m:t>
                      </m:r>
                    </m:oMath>
                  </m:oMathPara>
                </a14:m>
                <a:endParaRPr lang="en-US" b="0" i="1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𝑥𝐵𝐿𝑠𝑐𝑟𝑒𝑒𝑛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𝑛𝑚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=1..</m:t>
                      </m:r>
                      <m:r>
                        <a:rPr lang="en-US" b="0" i="1" smtClean="0">
                          <a:latin typeface="Cambria Math"/>
                        </a:rPr>
                        <m:t>𝑁𝑥</m:t>
                      </m:r>
                      <m:r>
                        <a:rPr lang="en-US" b="0" i="1" smtClean="0">
                          <a:latin typeface="Cambria Math"/>
                        </a:rPr>
                        <m:t> (=</m:t>
                      </m:r>
                      <m:r>
                        <a:rPr lang="en-US" b="0" i="1" smtClean="0">
                          <a:latin typeface="Cambria Math"/>
                        </a:rPr>
                        <m:t>𝐵𝐿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𝑠𝑐𝑟𝑒𝑒𝑛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𝑟𝑒𝑠𝑜𝑙𝑢𝑡𝑖𝑜𝑛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lvl="1"/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Task:</a:t>
                </a:r>
              </a:p>
              <a:p>
                <a:pPr lvl="1"/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To reconstruct the trace phase space (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x,x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’)</a:t>
                </a:r>
              </a:p>
              <a:p>
                <a:pPr lvl="1"/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Step 1:</a:t>
                </a:r>
              </a:p>
              <a:p>
                <a:pPr lvl="1"/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Horizontal centering of the phase space</a:t>
                </a:r>
              </a:p>
              <a:p>
                <a:pPr marL="457200" lvl="1" indent="0">
                  <a:buNone/>
                </a:pPr>
                <a:r>
                  <a:rPr lang="en-US" b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0" dirty="0" smtClean="0">
                    <a:latin typeface="Arial" pitchFamily="34" charset="0"/>
                    <a:cs typeface="Arial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𝑁𝑥</m:t>
                        </m:r>
                      </m:sup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𝑛𝑚</m:t>
                                </m:r>
                              </m:sub>
                            </m:sSub>
                          </m:e>
                        </m:acc>
                      </m:e>
                    </m:nary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 sum of pixels of the n-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th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beamlet</a:t>
                </a:r>
                <a:endParaRPr lang="en-US" dirty="0" smtClean="0"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457200" lvl="1" indent="0">
                  <a:buNone/>
                </a:pPr>
                <a:endParaRPr lang="en-US" dirty="0" smtClean="0">
                  <a:latin typeface="Arial" pitchFamily="34" charset="0"/>
                  <a:cs typeface="Arial" pitchFamily="34" charset="0"/>
                  <a:sym typeface="Wingdings" pitchFamily="2" charset="2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</m:t>
                      </m:r>
                      <m:r>
                        <a:rPr lang="en-US" b="0" i="1" smtClean="0">
                          <a:latin typeface="Cambria Math"/>
                        </a:rPr>
                        <m:t>0=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𝑁𝑏𝑙</m:t>
                              </m:r>
                            </m:sup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𝑥𝐸𝑀𝑆𝑌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𝑁𝑏𝑙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New x-coordinate: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𝑥𝐸𝑀𝑆𝑌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b="0" i="1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𝜂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𝑥𝐸𝑀𝑆𝑌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b="0" dirty="0" smtClean="0">
                    <a:latin typeface="Arial" pitchFamily="34" charset="0"/>
                    <a:cs typeface="Arial" pitchFamily="34" charset="0"/>
                  </a:rPr>
                  <a:t>					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𝜂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=±1</m:t>
                    </m:r>
                  </m:oMath>
                </a14:m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572125"/>
              </a:xfrm>
              <a:blipFill rotWithShape="1">
                <a:blip r:embed="rId2"/>
                <a:stretch>
                  <a:fillRect l="-519" t="-656" b="-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610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space reconstruction -2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57212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Step 2, available:</a:t>
                </a:r>
              </a:p>
              <a:p>
                <a:pPr lvl="1"/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Set of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(BL) profiles synchronized with centered BL start positions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  <m:sup/>
                          </m:sSubSup>
                          <m:r>
                            <a:rPr lang="en-US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𝑥𝐵𝐿𝑠𝑐𝑟𝑒𝑒𝑛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=1…</m:t>
                      </m:r>
                      <m:r>
                        <a:rPr lang="en-US" b="0" i="1" smtClean="0">
                          <a:latin typeface="Cambria Math"/>
                        </a:rPr>
                        <m:t>𝑁𝑏𝑙</m:t>
                      </m:r>
                    </m:oMath>
                  </m:oMathPara>
                </a14:m>
                <a:endParaRPr lang="en-US" b="0" i="1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𝑥𝐵𝐿𝑠𝑐𝑟𝑒𝑒𝑛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𝑛𝑚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=1..</m:t>
                      </m:r>
                      <m:r>
                        <a:rPr lang="en-US" b="0" i="1" smtClean="0">
                          <a:latin typeface="Cambria Math"/>
                        </a:rPr>
                        <m:t>𝑁𝑥</m:t>
                      </m:r>
                      <m:r>
                        <a:rPr lang="en-US" b="0" i="1" smtClean="0">
                          <a:latin typeface="Cambria Math"/>
                        </a:rPr>
                        <m:t> (=</m:t>
                      </m:r>
                      <m:r>
                        <a:rPr lang="en-US" b="0" i="1" smtClean="0">
                          <a:latin typeface="Cambria Math"/>
                        </a:rPr>
                        <m:t>𝐵𝐿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𝑠𝑐𝑟𝑒𝑒𝑛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𝑟𝑒𝑠𝑜𝑙𝑢𝑡𝑖𝑜𝑛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lvl="1"/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b="0" dirty="0" smtClean="0">
                    <a:latin typeface="Arial" pitchFamily="34" charset="0"/>
                    <a:cs typeface="Arial" pitchFamily="34" charset="0"/>
                  </a:rPr>
                  <a:t>X-coordinate at the </a:t>
                </a:r>
                <a:r>
                  <a:rPr lang="en-US" b="0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r>
                  <a:rPr lang="en-US" b="0" dirty="0" smtClean="0">
                    <a:latin typeface="Arial" pitchFamily="34" charset="0"/>
                    <a:cs typeface="Arial" pitchFamily="34" charset="0"/>
                  </a:rPr>
                  <a:t> screen: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𝑥𝐵𝐿𝑠𝑐𝑟𝑒𝑒𝑛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𝑋𝐵𝐿</m:t>
                      </m:r>
                      <m:r>
                        <a:rPr lang="en-US" b="0" i="1" smtClean="0">
                          <a:latin typeface="Cambria Math"/>
                        </a:rPr>
                        <m:t>0+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,</m:t>
                      </m:r>
                    </m:oMath>
                  </m:oMathPara>
                </a14:m>
                <a:endParaRPr lang="en-US" b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where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𝑋𝐵𝐿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b="0" dirty="0" smtClean="0">
                    <a:latin typeface="Arial" pitchFamily="34" charset="0"/>
                    <a:cs typeface="Arial" pitchFamily="34" charset="0"/>
                    <a:sym typeface="Wingdings" pitchFamily="2" charset="2"/>
                  </a:rPr>
                  <a:t>center position (divergence) – to be determined</a:t>
                </a:r>
                <a:endParaRPr lang="en-US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=±1</m:t>
                    </m:r>
                  </m:oMath>
                </a14:m>
                <a:r>
                  <a:rPr lang="en-US" b="0" dirty="0" smtClean="0">
                    <a:latin typeface="Arial" pitchFamily="34" charset="0"/>
                    <a:ea typeface="Cambria Math"/>
                    <a:cs typeface="Arial" pitchFamily="34" charset="0"/>
                    <a:sym typeface="Wingdings" pitchFamily="2" charset="2"/>
                  </a:rPr>
                  <a:t> screen orientation</a:t>
                </a:r>
                <a:endParaRPr lang="en-US" b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b="0" dirty="0" smtClean="0">
                    <a:latin typeface="Arial" pitchFamily="34" charset="0"/>
                    <a:ea typeface="Cambria Math"/>
                    <a:cs typeface="Arial" pitchFamily="34" charset="0"/>
                    <a:sym typeface="Wingdings" pitchFamily="2" charset="2"/>
                  </a:rPr>
                  <a:t>drift length (2.64m)</a:t>
                </a:r>
                <a:endParaRPr lang="en-US" b="0" dirty="0" smtClean="0"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The beam divergence is therefore given as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𝑥𝐵𝐿𝑠𝑐𝑟𝑒𝑒𝑛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𝑋𝐵𝐿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572125"/>
              </a:xfrm>
              <a:blipFill rotWithShape="1">
                <a:blip r:embed="rId2"/>
                <a:stretch>
                  <a:fillRect l="-593" t="-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59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space reconstruction -3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6725" y="828675"/>
                <a:ext cx="8229600" cy="5572125"/>
              </a:xfrm>
            </p:spPr>
            <p:txBody>
              <a:bodyPr>
                <a:normAutofit/>
              </a:bodyPr>
              <a:lstStyle/>
              <a:p>
                <a:pPr lvl="1">
                  <a:buFont typeface="Arial" pitchFamily="34" charset="0"/>
                  <a:buChar char="•"/>
                </a:pPr>
                <a:r>
                  <a:rPr lang="en-US" b="0" dirty="0" smtClean="0"/>
                  <a:t>How to determine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𝑋𝐵𝐿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b="0" dirty="0" smtClean="0">
                    <a:latin typeface="Cambria Math"/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lvl="1">
                  <a:buFont typeface="Arial" pitchFamily="34" charset="0"/>
                  <a:buChar char="•"/>
                </a:pP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The phase space distribution function can be written as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𝑁𝑏𝑙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/>
                                  <a:ea typeface="Cambria Math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where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𝑥𝐵𝐿𝑠𝑐𝑟𝑒𝑒𝑛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𝑋𝐵𝐿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 is the profile of the n-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th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 and the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function represents the x-distribution of the n-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th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/>
                              <a:ea typeface="Cambria Math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𝑓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&gt;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5" y="828675"/>
                <a:ext cx="8229600" cy="5572125"/>
              </a:xfrm>
              <a:blipFill rotWithShape="1">
                <a:blip r:embed="rId2"/>
                <a:stretch>
                  <a:fillRect t="-766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895350" y="5876925"/>
            <a:ext cx="32956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1076325" y="5143500"/>
            <a:ext cx="1095375" cy="733425"/>
          </a:xfrm>
          <a:prstGeom prst="bentConnector3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rot="10800000">
            <a:off x="2019300" y="5143501"/>
            <a:ext cx="1047750" cy="733424"/>
          </a:xfrm>
          <a:prstGeom prst="bentConnector3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99677" y="5819775"/>
            <a:ext cx="0" cy="9525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63378" y="5820272"/>
            <a:ext cx="0" cy="9525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15477" y="5819775"/>
            <a:ext cx="0" cy="9525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38596" y="5915522"/>
                <a:ext cx="25493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1400" dirty="0" smtClean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 smtClean="0"/>
                  <a:t>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sub>
                    </m:sSub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596" y="5915522"/>
                <a:ext cx="2549340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9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space reconstruction -4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6725" y="828675"/>
                <a:ext cx="8229600" cy="5572125"/>
              </a:xfrm>
            </p:spPr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𝑋𝐵𝐿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m:rPr>
                          <m:nor/>
                        </m:rPr>
                        <a:rPr lang="en-US" b="0" dirty="0" smtClean="0">
                          <a:latin typeface="Cambria Math"/>
                        </a:rPr>
                        <m:t>:</m:t>
                      </m:r>
                      <m:r>
                        <a:rPr lang="en-US" b="0" i="1" dirty="0" smtClean="0">
                          <a:latin typeface="Cambria Math"/>
                        </a:rPr>
                        <m:t> 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∝</m:t>
                      </m:r>
                      <m:nary>
                        <m:naryPr>
                          <m:chr m:val="∬"/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𝐹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𝑁𝑏𝑙</m:t>
                          </m:r>
                        </m:sup>
                        <m:e>
                          <m:nary>
                            <m:naryPr>
                              <m:chr m:val="∬"/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)∙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/>
                                      <a:ea typeface="Cambria Math"/>
                                    </a:rPr>
                                    <m:t>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𝑑𝑥𝑑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:endParaRPr lang="en-US" b="0" dirty="0" smtClean="0">
                  <a:latin typeface="Cambria Math"/>
                  <a:ea typeface="Cambria Math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Using new integration coordinates: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𝑥𝐵𝐿𝑠𝑐𝑟𝑒𝑒𝑛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latin typeface="Arial" pitchFamily="34" charset="0"/>
                  <a:ea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𝑑𝑥𝑑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𝑑𝑥𝐵𝐿𝑠𝑐𝑟𝑒𝑒𝑛</m:t>
                      </m:r>
                    </m:oMath>
                  </m:oMathPara>
                </a14:m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′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∝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𝑁𝑏𝑙</m:t>
                          </m:r>
                        </m:sup>
                        <m:e>
                          <m:nary>
                            <m:naryPr>
                              <m:chr m:val="∬"/>
                              <m:limLoc m:val="undOvr"/>
                              <m:subHide m:val="on"/>
                              <m:supHide m:val="on"/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𝑥𝐵𝐿𝑠𝑐𝑟𝑒𝑒𝑛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𝑋𝐵𝐿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0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𝐿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𝑥𝐵𝐿𝑠𝑐𝑟𝑒𝑒𝑛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/>
                                      <a:ea typeface="Cambria Math"/>
                                    </a:rPr>
                                    <m:t>Π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𝑑𝑥𝑑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b="0" dirty="0" smtClean="0">
                  <a:latin typeface="Arial" pitchFamily="34" charset="0"/>
                  <a:ea typeface="Cambria Math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This yields: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𝑋𝐵𝐿</m:t>
                      </m:r>
                      <m:r>
                        <a:rPr lang="en-US" b="0" i="1" smtClean="0">
                          <a:latin typeface="Cambria Math"/>
                        </a:rPr>
                        <m:t>0=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𝑁𝑏𝑙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/>
                                      <a:ea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⟨"/>
                                      <m:endChr m:val="⟩"/>
                                      <m:ctrlP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𝑥𝐵𝐿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𝑁𝑏𝑙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/>
                                      <a:ea typeface="Cambria Math"/>
                                    </a:rPr>
                                    <m:t>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en-US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are taking the possibility of non-equidistant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spacing,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𝑥𝐵𝐿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is the center coordinate of the n-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th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 at the BL screen.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25" y="828675"/>
                <a:ext cx="8229600" cy="557212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3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space reconstruction: summary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0278" y="999460"/>
                <a:ext cx="8836763" cy="585854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Step 1:</a:t>
                </a:r>
              </a:p>
              <a:p>
                <a:pPr lvl="1"/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Horizontal centering of the phase space</a:t>
                </a:r>
              </a:p>
              <a:p>
                <a:pPr marL="457200" lvl="1" indent="0">
                  <a:buNone/>
                </a:pPr>
                <a:r>
                  <a:rPr lang="en-US" sz="2000" b="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="0" dirty="0" smtClean="0">
                    <a:latin typeface="Arial" pitchFamily="34" charset="0"/>
                    <a:cs typeface="Arial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𝑋</m:t>
                    </m:r>
                    <m:r>
                      <a:rPr lang="en-US" sz="2000" b="0" i="1" smtClean="0">
                        <a:latin typeface="Cambria Math"/>
                      </a:rPr>
                      <m:t>0=</m:t>
                    </m:r>
                    <m:f>
                      <m:fPr>
                        <m:type m:val="skw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𝑁𝑏𝑙</m:t>
                            </m:r>
                          </m:sup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𝑥𝐸𝑀𝑆𝑌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𝑁𝑏𝑙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nary>
                      </m:den>
                    </m:f>
                  </m:oMath>
                </a14:m>
                <a:endParaRPr lang="en-US" sz="200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𝜂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𝑥𝐸𝑀𝑆𝑌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𝑋</m:t>
                        </m:r>
                        <m:r>
                          <a:rPr lang="en-US" sz="2000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b="0" i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000" b="0" dirty="0" smtClean="0">
                    <a:latin typeface="Arial" pitchFamily="34" charset="0"/>
                    <a:cs typeface="Arial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𝜂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=±1</m:t>
                    </m:r>
                  </m:oMath>
                </a14:m>
                <a:endParaRPr lang="en-US" sz="2000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457200" lvl="1" indent="0">
                  <a:buNone/>
                </a:pPr>
                <a:endParaRPr lang="en-US" sz="2000" b="0" i="1" dirty="0" smtClean="0">
                  <a:latin typeface="Cambria Math"/>
                </a:endParaRPr>
              </a:p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Step 2:</a:t>
                </a:r>
              </a:p>
              <a:p>
                <a:pPr lvl="1"/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Vertical centering of the phase space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𝑋𝐵𝐿</m:t>
                    </m:r>
                    <m:r>
                      <a:rPr lang="en-US" sz="2000" b="0" i="1" smtClean="0">
                        <a:latin typeface="Cambria Math"/>
                      </a:rPr>
                      <m:t>0=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𝑁𝑏𝑙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/>
                                    <a:ea typeface="Cambria Math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⟨"/>
                                    <m:endChr m:val="⟩"/>
                                    <m:ctrlPr>
                                      <a:rPr lang="en-US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𝑥𝐵𝐿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̃"/>
                                        <m:ctrlPr>
                                          <a:rPr lang="en-US" sz="2000" b="0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𝑁𝑏𝑙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latin typeface="Cambria Math"/>
                                    <a:ea typeface="Cambria Math"/>
                                  </a:rPr>
                                  <m:t>Δ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sz="2000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where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000" b="0" i="1" smtClean="0">
                            <a:latin typeface="Cambria Math"/>
                            <a:ea typeface="Cambria Math"/>
                          </a:rPr>
                          <m:t>Δ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0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𝑥𝐵𝐿𝑠𝑐𝑟𝑒𝑒𝑛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𝑋𝐵𝐿</m:t>
                        </m:r>
                        <m:r>
                          <a:rPr lang="en-US" sz="2000" b="0" i="1" smtClean="0">
                            <a:latin typeface="Cambria Math"/>
                          </a:rPr>
                          <m:t>0+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.</a:t>
                </a:r>
              </a:p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Step 3:</a:t>
                </a:r>
              </a:p>
              <a:p>
                <a:pPr lvl="1"/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Interpolating (extrapolating) of each </a:t>
                </a:r>
                <a:r>
                  <a:rPr lang="en-US" sz="2000" dirty="0" err="1" smtClean="0">
                    <a:latin typeface="Arial" pitchFamily="34" charset="0"/>
                    <a:cs typeface="Arial" pitchFamily="34" charset="0"/>
                  </a:rPr>
                  <a:t>beamlet</a:t>
                </a:r>
                <a:r>
                  <a:rPr lang="en-US" sz="2000" dirty="0" smtClean="0">
                    <a:latin typeface="Arial" pitchFamily="34" charset="0"/>
                    <a:cs typeface="Arial" pitchFamily="34" charset="0"/>
                  </a:rPr>
                  <a:t> profile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 over the unique (for all </a:t>
                </a:r>
                <a:r>
                  <a:rPr lang="en-US" sz="2000" b="0" dirty="0" err="1" smtClean="0">
                    <a:latin typeface="Arial" pitchFamily="34" charset="0"/>
                    <a:ea typeface="Cambria Math"/>
                    <a:cs typeface="Arial" pitchFamily="34" charset="0"/>
                  </a:rPr>
                  <a:t>beamlets</a:t>
                </a:r>
                <a:r>
                  <a:rPr lang="en-US" sz="2000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) divergence grid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{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′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US" sz="2000" b="0" dirty="0" smtClean="0">
                    <a:latin typeface="Arial" pitchFamily="34" charset="0"/>
                    <a:ea typeface="Cambria Math"/>
                    <a:cs typeface="Arial" pitchFamily="34" charset="0"/>
                  </a:rPr>
                  <a:t>.</a:t>
                </a:r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278" y="999460"/>
                <a:ext cx="8836763" cy="5858540"/>
              </a:xfrm>
              <a:blipFill rotWithShape="1">
                <a:blip r:embed="rId2"/>
                <a:stretch>
                  <a:fillRect l="-897" t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63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Phase space reconstruction from the slit scan data</vt:lpstr>
      <vt:lpstr>Motivation</vt:lpstr>
      <vt:lpstr>ASTRA simulations</vt:lpstr>
      <vt:lpstr>Phase space reconstruction -1 </vt:lpstr>
      <vt:lpstr>Phase space reconstruction -2 </vt:lpstr>
      <vt:lpstr>Phase space reconstruction -3 </vt:lpstr>
      <vt:lpstr>Phase space reconstruction -4 </vt:lpstr>
      <vt:lpstr>Phase space reconstruction: summary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space reconstruction from the slit scan data</dc:title>
  <dc:creator>Krasilnikov, Mikhail</dc:creator>
  <cp:lastModifiedBy>Krasilnikov, Mikhail</cp:lastModifiedBy>
  <cp:revision>24</cp:revision>
  <cp:lastPrinted>2011-10-12T08:06:27Z</cp:lastPrinted>
  <dcterms:created xsi:type="dcterms:W3CDTF">2011-10-11T10:23:10Z</dcterms:created>
  <dcterms:modified xsi:type="dcterms:W3CDTF">2011-10-13T11:09:32Z</dcterms:modified>
</cp:coreProperties>
</file>