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1" r:id="rId5"/>
    <p:sldId id="262" r:id="rId6"/>
    <p:sldId id="256" r:id="rId7"/>
    <p:sldId id="259" r:id="rId8"/>
    <p:sldId id="260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>
        <p:scale>
          <a:sx n="82" d="100"/>
          <a:sy n="82" d="100"/>
        </p:scale>
        <p:origin x="-80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n.desy.de\home\mgross\laser%20system\beam%20stability\Mobile%20VC3%20and%20VCspare\Fig%20for%20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n.desy.de\home\mgross\laser%20system\beam%20stability\Mobile%20VC3%20and%20VCspare\Fig%20for%20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n.desy.de\home\mgross\laser%20system\beam%20stability\Mobile%20VC3%20and%20VCspare\Fig%20for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Sheet1!$A$1:$A$12</c:f>
              <c:strCache>
                <c:ptCount val="12"/>
                <c:pt idx="0">
                  <c:v>Laser hut; Near field camera</c:v>
                </c:pt>
                <c:pt idx="1">
                  <c:v>Laser hut; Far field camera</c:v>
                </c:pt>
                <c:pt idx="2">
                  <c:v>Shaft position 1</c:v>
                </c:pt>
                <c:pt idx="3">
                  <c:v>Shaft position 2</c:v>
                </c:pt>
                <c:pt idx="4">
                  <c:v>Shaft position 3</c:v>
                </c:pt>
                <c:pt idx="5">
                  <c:v>Shaft position 4</c:v>
                </c:pt>
                <c:pt idx="6">
                  <c:v>Equivalent M3 position on laser table</c:v>
                </c:pt>
                <c:pt idx="7">
                  <c:v>Tunnel near M3 (Shaft vent on)</c:v>
                </c:pt>
                <c:pt idx="8">
                  <c:v>Tunnel near M3 (Shaft vent off)</c:v>
                </c:pt>
                <c:pt idx="9">
                  <c:v>Tunnel VC1 (no BSA)</c:v>
                </c:pt>
                <c:pt idx="10">
                  <c:v>Tunnel VC2 (no BSA)</c:v>
                </c:pt>
                <c:pt idx="11">
                  <c:v>Tunnel VC2 (BSA 0.8mm)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2.8</c:v>
                </c:pt>
                <c:pt idx="1">
                  <c:v>2.4</c:v>
                </c:pt>
                <c:pt idx="2">
                  <c:v>6</c:v>
                </c:pt>
                <c:pt idx="3">
                  <c:v>10.199999999999999</c:v>
                </c:pt>
                <c:pt idx="4">
                  <c:v>12.5</c:v>
                </c:pt>
                <c:pt idx="5">
                  <c:v>14.7</c:v>
                </c:pt>
                <c:pt idx="6">
                  <c:v>8.1</c:v>
                </c:pt>
                <c:pt idx="7">
                  <c:v>17.8</c:v>
                </c:pt>
                <c:pt idx="8">
                  <c:v>15</c:v>
                </c:pt>
                <c:pt idx="9">
                  <c:v>16.5</c:v>
                </c:pt>
                <c:pt idx="10">
                  <c:v>15.3</c:v>
                </c:pt>
                <c:pt idx="11">
                  <c:v>4.2</c:v>
                </c:pt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Sheet1!$A$1:$A$12</c:f>
              <c:strCache>
                <c:ptCount val="12"/>
                <c:pt idx="0">
                  <c:v>Laser hut; Near field camera</c:v>
                </c:pt>
                <c:pt idx="1">
                  <c:v>Laser hut; Far field camera</c:v>
                </c:pt>
                <c:pt idx="2">
                  <c:v>Shaft position 1</c:v>
                </c:pt>
                <c:pt idx="3">
                  <c:v>Shaft position 2</c:v>
                </c:pt>
                <c:pt idx="4">
                  <c:v>Shaft position 3</c:v>
                </c:pt>
                <c:pt idx="5">
                  <c:v>Shaft position 4</c:v>
                </c:pt>
                <c:pt idx="6">
                  <c:v>Equivalent M3 position on laser table</c:v>
                </c:pt>
                <c:pt idx="7">
                  <c:v>Tunnel near M3 (Shaft vent on)</c:v>
                </c:pt>
                <c:pt idx="8">
                  <c:v>Tunnel near M3 (Shaft vent off)</c:v>
                </c:pt>
                <c:pt idx="9">
                  <c:v>Tunnel VC1 (no BSA)</c:v>
                </c:pt>
                <c:pt idx="10">
                  <c:v>Tunnel VC2 (no BSA)</c:v>
                </c:pt>
                <c:pt idx="11">
                  <c:v>Tunnel VC2 (BSA 0.8mm)</c:v>
                </c:pt>
              </c:strCache>
            </c:strRef>
          </c:cat>
          <c:val>
            <c:numRef>
              <c:f>Sheet1!$C$1:$C$12</c:f>
              <c:numCache>
                <c:formatCode>General</c:formatCode>
                <c:ptCount val="12"/>
                <c:pt idx="0">
                  <c:v>1.8</c:v>
                </c:pt>
                <c:pt idx="1">
                  <c:v>5.3</c:v>
                </c:pt>
                <c:pt idx="2">
                  <c:v>7</c:v>
                </c:pt>
                <c:pt idx="3">
                  <c:v>10</c:v>
                </c:pt>
                <c:pt idx="6">
                  <c:v>7.8</c:v>
                </c:pt>
                <c:pt idx="7">
                  <c:v>14.1</c:v>
                </c:pt>
                <c:pt idx="8">
                  <c:v>13.9</c:v>
                </c:pt>
                <c:pt idx="9">
                  <c:v>13.1</c:v>
                </c:pt>
                <c:pt idx="10">
                  <c:v>15.1</c:v>
                </c:pt>
                <c:pt idx="11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288704"/>
        <c:axId val="123835520"/>
        <c:axId val="92940928"/>
      </c:bar3DChart>
      <c:catAx>
        <c:axId val="9528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3835520"/>
        <c:crosses val="autoZero"/>
        <c:auto val="1"/>
        <c:lblAlgn val="ctr"/>
        <c:lblOffset val="100"/>
        <c:noMultiLvlLbl val="0"/>
      </c:catAx>
      <c:valAx>
        <c:axId val="12383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88704"/>
        <c:crosses val="autoZero"/>
        <c:crossBetween val="between"/>
      </c:valAx>
      <c:serAx>
        <c:axId val="92940928"/>
        <c:scaling>
          <c:orientation val="minMax"/>
        </c:scaling>
        <c:delete val="1"/>
        <c:axPos val="b"/>
        <c:majorTickMark val="out"/>
        <c:minorTickMark val="none"/>
        <c:tickLblPos val="nextTo"/>
        <c:crossAx val="123835520"/>
        <c:crosses val="autoZero"/>
      </c:serAx>
    </c:plotArea>
    <c:plotVisOnly val="1"/>
    <c:dispBlanksAs val="gap"/>
    <c:showDLblsOverMax val="0"/>
  </c:chart>
  <c:txPr>
    <a:bodyPr/>
    <a:lstStyle/>
    <a:p>
      <a:pPr>
        <a:defRPr sz="12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Xrms</c:v>
          </c:tx>
          <c:spPr>
            <a:ln>
              <a:noFill/>
            </a:ln>
          </c:spPr>
          <c:marker>
            <c:symbol val="diamond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Sheet3!$D$2:$D$13</c:f>
                <c:numCache>
                  <c:formatCode>General</c:formatCode>
                  <c:ptCount val="12"/>
                  <c:pt idx="0">
                    <c:v>0.2</c:v>
                  </c:pt>
                  <c:pt idx="1">
                    <c:v>0.1</c:v>
                  </c:pt>
                  <c:pt idx="2">
                    <c:v>0.6</c:v>
                  </c:pt>
                  <c:pt idx="3">
                    <c:v>1</c:v>
                  </c:pt>
                  <c:pt idx="4">
                    <c:v>0.9</c:v>
                  </c:pt>
                  <c:pt idx="5">
                    <c:v>0.9</c:v>
                  </c:pt>
                  <c:pt idx="6">
                    <c:v>0.7</c:v>
                  </c:pt>
                  <c:pt idx="7">
                    <c:v>1.5</c:v>
                  </c:pt>
                  <c:pt idx="8">
                    <c:v>1.2</c:v>
                  </c:pt>
                  <c:pt idx="9">
                    <c:v>1.6</c:v>
                  </c:pt>
                  <c:pt idx="10">
                    <c:v>1.6</c:v>
                  </c:pt>
                  <c:pt idx="11">
                    <c:v>0.4</c:v>
                  </c:pt>
                </c:numCache>
              </c:numRef>
            </c:plus>
            <c:minus>
              <c:numRef>
                <c:f>Sheet3!$D$2:$D$13</c:f>
                <c:numCache>
                  <c:formatCode>General</c:formatCode>
                  <c:ptCount val="12"/>
                  <c:pt idx="0">
                    <c:v>0.2</c:v>
                  </c:pt>
                  <c:pt idx="1">
                    <c:v>0.1</c:v>
                  </c:pt>
                  <c:pt idx="2">
                    <c:v>0.6</c:v>
                  </c:pt>
                  <c:pt idx="3">
                    <c:v>1</c:v>
                  </c:pt>
                  <c:pt idx="4">
                    <c:v>0.9</c:v>
                  </c:pt>
                  <c:pt idx="5">
                    <c:v>0.9</c:v>
                  </c:pt>
                  <c:pt idx="6">
                    <c:v>0.7</c:v>
                  </c:pt>
                  <c:pt idx="7">
                    <c:v>1.5</c:v>
                  </c:pt>
                  <c:pt idx="8">
                    <c:v>1.2</c:v>
                  </c:pt>
                  <c:pt idx="9">
                    <c:v>1.6</c:v>
                  </c:pt>
                  <c:pt idx="10">
                    <c:v>1.6</c:v>
                  </c:pt>
                  <c:pt idx="11">
                    <c:v>0.4</c:v>
                  </c:pt>
                </c:numCache>
              </c:numRef>
            </c:minus>
          </c:errBars>
          <c:cat>
            <c:strRef>
              <c:f>Sheet3!$A$2:$A$13</c:f>
              <c:strCache>
                <c:ptCount val="12"/>
                <c:pt idx="0">
                  <c:v>Laser hut; Near field camera</c:v>
                </c:pt>
                <c:pt idx="1">
                  <c:v>Laser hut; Far field camera</c:v>
                </c:pt>
                <c:pt idx="2">
                  <c:v>Shaft position 1</c:v>
                </c:pt>
                <c:pt idx="3">
                  <c:v>Shaft position 2</c:v>
                </c:pt>
                <c:pt idx="4">
                  <c:v>Shaft position 3</c:v>
                </c:pt>
                <c:pt idx="5">
                  <c:v>Shaft position 4</c:v>
                </c:pt>
                <c:pt idx="6">
                  <c:v>Equivalent M3 position on laser table</c:v>
                </c:pt>
                <c:pt idx="7">
                  <c:v>Tunnel near M3 (Shaft vent on)</c:v>
                </c:pt>
                <c:pt idx="8">
                  <c:v>Tunnel near M3 (Shaft vent off)</c:v>
                </c:pt>
                <c:pt idx="9">
                  <c:v>Tunnel VC1 (no BSA)</c:v>
                </c:pt>
                <c:pt idx="10">
                  <c:v>Tunnel VC2 (no BSA)</c:v>
                </c:pt>
                <c:pt idx="11">
                  <c:v>Tunnel VC2 (BSA 0.8mm)</c:v>
                </c:pt>
              </c:strCache>
            </c:strRef>
          </c:cat>
          <c:val>
            <c:numRef>
              <c:f>Sheet3!$B$2:$B$13</c:f>
              <c:numCache>
                <c:formatCode>General</c:formatCode>
                <c:ptCount val="12"/>
                <c:pt idx="0">
                  <c:v>2.8</c:v>
                </c:pt>
                <c:pt idx="1">
                  <c:v>2.4</c:v>
                </c:pt>
                <c:pt idx="2">
                  <c:v>6</c:v>
                </c:pt>
                <c:pt idx="3">
                  <c:v>10.199999999999999</c:v>
                </c:pt>
                <c:pt idx="4">
                  <c:v>12.5</c:v>
                </c:pt>
                <c:pt idx="5">
                  <c:v>14.7</c:v>
                </c:pt>
                <c:pt idx="6">
                  <c:v>8.1</c:v>
                </c:pt>
                <c:pt idx="7">
                  <c:v>17.8</c:v>
                </c:pt>
                <c:pt idx="8">
                  <c:v>15</c:v>
                </c:pt>
                <c:pt idx="9">
                  <c:v>16.5</c:v>
                </c:pt>
                <c:pt idx="10">
                  <c:v>15.3</c:v>
                </c:pt>
                <c:pt idx="11">
                  <c:v>4.2</c:v>
                </c:pt>
              </c:numCache>
            </c:numRef>
          </c:val>
          <c:smooth val="0"/>
        </c:ser>
        <c:ser>
          <c:idx val="1"/>
          <c:order val="1"/>
          <c:tx>
            <c:v>Yrms</c:v>
          </c:tx>
          <c:spPr>
            <a:ln>
              <a:noFill/>
            </a:ln>
          </c:spPr>
          <c:marker>
            <c:symbol val="triangl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Sheet3!$H$2:$H$13</c:f>
                <c:numCache>
                  <c:formatCode>General</c:formatCode>
                  <c:ptCount val="12"/>
                  <c:pt idx="0">
                    <c:v>0.1</c:v>
                  </c:pt>
                  <c:pt idx="1">
                    <c:v>0.1</c:v>
                  </c:pt>
                  <c:pt idx="2">
                    <c:v>0.4</c:v>
                  </c:pt>
                  <c:pt idx="3">
                    <c:v>1.3</c:v>
                  </c:pt>
                  <c:pt idx="6">
                    <c:v>0.9</c:v>
                  </c:pt>
                  <c:pt idx="7">
                    <c:v>0.9</c:v>
                  </c:pt>
                  <c:pt idx="8">
                    <c:v>2.9</c:v>
                  </c:pt>
                  <c:pt idx="9">
                    <c:v>2.6</c:v>
                  </c:pt>
                  <c:pt idx="10">
                    <c:v>2.7</c:v>
                  </c:pt>
                  <c:pt idx="11">
                    <c:v>0.6</c:v>
                  </c:pt>
                </c:numCache>
              </c:numRef>
            </c:plus>
            <c:minus>
              <c:numRef>
                <c:f>Sheet3!$H$2:$H$13</c:f>
                <c:numCache>
                  <c:formatCode>General</c:formatCode>
                  <c:ptCount val="12"/>
                  <c:pt idx="0">
                    <c:v>0.1</c:v>
                  </c:pt>
                  <c:pt idx="1">
                    <c:v>0.1</c:v>
                  </c:pt>
                  <c:pt idx="2">
                    <c:v>0.4</c:v>
                  </c:pt>
                  <c:pt idx="3">
                    <c:v>1.3</c:v>
                  </c:pt>
                  <c:pt idx="6">
                    <c:v>0.9</c:v>
                  </c:pt>
                  <c:pt idx="7">
                    <c:v>0.9</c:v>
                  </c:pt>
                  <c:pt idx="8">
                    <c:v>2.9</c:v>
                  </c:pt>
                  <c:pt idx="9">
                    <c:v>2.6</c:v>
                  </c:pt>
                  <c:pt idx="10">
                    <c:v>2.7</c:v>
                  </c:pt>
                  <c:pt idx="11">
                    <c:v>0.6</c:v>
                  </c:pt>
                </c:numCache>
              </c:numRef>
            </c:minus>
            <c:spPr>
              <a:ln>
                <a:solidFill>
                  <a:srgbClr val="FF0000"/>
                </a:solidFill>
              </a:ln>
            </c:spPr>
          </c:errBars>
          <c:cat>
            <c:strRef>
              <c:f>Sheet3!$A$2:$A$13</c:f>
              <c:strCache>
                <c:ptCount val="12"/>
                <c:pt idx="0">
                  <c:v>Laser hut; Near field camera</c:v>
                </c:pt>
                <c:pt idx="1">
                  <c:v>Laser hut; Far field camera</c:v>
                </c:pt>
                <c:pt idx="2">
                  <c:v>Shaft position 1</c:v>
                </c:pt>
                <c:pt idx="3">
                  <c:v>Shaft position 2</c:v>
                </c:pt>
                <c:pt idx="4">
                  <c:v>Shaft position 3</c:v>
                </c:pt>
                <c:pt idx="5">
                  <c:v>Shaft position 4</c:v>
                </c:pt>
                <c:pt idx="6">
                  <c:v>Equivalent M3 position on laser table</c:v>
                </c:pt>
                <c:pt idx="7">
                  <c:v>Tunnel near M3 (Shaft vent on)</c:v>
                </c:pt>
                <c:pt idx="8">
                  <c:v>Tunnel near M3 (Shaft vent off)</c:v>
                </c:pt>
                <c:pt idx="9">
                  <c:v>Tunnel VC1 (no BSA)</c:v>
                </c:pt>
                <c:pt idx="10">
                  <c:v>Tunnel VC2 (no BSA)</c:v>
                </c:pt>
                <c:pt idx="11">
                  <c:v>Tunnel VC2 (BSA 0.8mm)</c:v>
                </c:pt>
              </c:strCache>
            </c:strRef>
          </c:cat>
          <c:val>
            <c:numRef>
              <c:f>Sheet3!$F$2:$F$13</c:f>
              <c:numCache>
                <c:formatCode>General</c:formatCode>
                <c:ptCount val="12"/>
                <c:pt idx="0">
                  <c:v>1.8</c:v>
                </c:pt>
                <c:pt idx="1">
                  <c:v>5.3</c:v>
                </c:pt>
                <c:pt idx="2">
                  <c:v>7</c:v>
                </c:pt>
                <c:pt idx="3">
                  <c:v>10</c:v>
                </c:pt>
                <c:pt idx="6">
                  <c:v>7.8</c:v>
                </c:pt>
                <c:pt idx="7">
                  <c:v>14.1</c:v>
                </c:pt>
                <c:pt idx="8">
                  <c:v>13.9</c:v>
                </c:pt>
                <c:pt idx="9">
                  <c:v>13.1</c:v>
                </c:pt>
                <c:pt idx="10">
                  <c:v>15.1</c:v>
                </c:pt>
                <c:pt idx="11">
                  <c:v>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231936"/>
        <c:axId val="132233472"/>
      </c:lineChart>
      <c:catAx>
        <c:axId val="13223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2233472"/>
        <c:crosses val="autoZero"/>
        <c:auto val="1"/>
        <c:lblAlgn val="ctr"/>
        <c:lblOffset val="100"/>
        <c:noMultiLvlLbl val="0"/>
      </c:catAx>
      <c:valAx>
        <c:axId val="132233472"/>
        <c:scaling>
          <c:orientation val="minMax"/>
          <c:max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rms jitter (</a:t>
                </a:r>
                <a:r>
                  <a:rPr lang="el-GR"/>
                  <a:t>μ</a:t>
                </a:r>
                <a:r>
                  <a:rPr lang="en-US"/>
                  <a:t>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2231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Sheet2!$A$2:$A$13</c:f>
              <c:strCache>
                <c:ptCount val="12"/>
                <c:pt idx="0">
                  <c:v>Laser hut; Near field camera</c:v>
                </c:pt>
                <c:pt idx="1">
                  <c:v>Laser hut; Far field camera</c:v>
                </c:pt>
                <c:pt idx="2">
                  <c:v>Shaft position 1</c:v>
                </c:pt>
                <c:pt idx="3">
                  <c:v>Shaft position 2</c:v>
                </c:pt>
                <c:pt idx="4">
                  <c:v>Shaft position 3</c:v>
                </c:pt>
                <c:pt idx="5">
                  <c:v>Shaft position 4</c:v>
                </c:pt>
                <c:pt idx="6">
                  <c:v>Equivalent M3 position on laser table</c:v>
                </c:pt>
                <c:pt idx="7">
                  <c:v>Tunnel near M3 (Shaft vent on)</c:v>
                </c:pt>
                <c:pt idx="8">
                  <c:v>Tunnel near M3 (Shaft vent off)</c:v>
                </c:pt>
                <c:pt idx="9">
                  <c:v>Tunnel VC1 (no BSA)</c:v>
                </c:pt>
                <c:pt idx="10">
                  <c:v>Tunnel VC2 (no BSA)</c:v>
                </c:pt>
                <c:pt idx="11">
                  <c:v>Tunnel VC2 (BSA 0.8mm)</c:v>
                </c:pt>
              </c:strCache>
            </c:strRef>
          </c:cat>
          <c:val>
            <c:numRef>
              <c:f>Sheet2!$H$2:$H$13</c:f>
              <c:numCache>
                <c:formatCode>General</c:formatCode>
                <c:ptCount val="12"/>
                <c:pt idx="0">
                  <c:v>6.9999999999999991</c:v>
                </c:pt>
                <c:pt idx="1">
                  <c:v>8</c:v>
                </c:pt>
                <c:pt idx="2">
                  <c:v>7.5</c:v>
                </c:pt>
                <c:pt idx="3">
                  <c:v>12.749999999999998</c:v>
                </c:pt>
                <c:pt idx="4">
                  <c:v>11.363636363636363</c:v>
                </c:pt>
                <c:pt idx="5">
                  <c:v>18.374999999999996</c:v>
                </c:pt>
                <c:pt idx="6">
                  <c:v>9</c:v>
                </c:pt>
                <c:pt idx="7">
                  <c:v>12.714285714285715</c:v>
                </c:pt>
                <c:pt idx="8">
                  <c:v>10.714285714285715</c:v>
                </c:pt>
                <c:pt idx="9">
                  <c:v>12.692307692307692</c:v>
                </c:pt>
                <c:pt idx="10">
                  <c:v>10.200000000000001</c:v>
                </c:pt>
                <c:pt idx="11">
                  <c:v>21</c:v>
                </c:pt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Sheet2!$A$2:$A$13</c:f>
              <c:strCache>
                <c:ptCount val="12"/>
                <c:pt idx="0">
                  <c:v>Laser hut; Near field camera</c:v>
                </c:pt>
                <c:pt idx="1">
                  <c:v>Laser hut; Far field camera</c:v>
                </c:pt>
                <c:pt idx="2">
                  <c:v>Shaft position 1</c:v>
                </c:pt>
                <c:pt idx="3">
                  <c:v>Shaft position 2</c:v>
                </c:pt>
                <c:pt idx="4">
                  <c:v>Shaft position 3</c:v>
                </c:pt>
                <c:pt idx="5">
                  <c:v>Shaft position 4</c:v>
                </c:pt>
                <c:pt idx="6">
                  <c:v>Equivalent M3 position on laser table</c:v>
                </c:pt>
                <c:pt idx="7">
                  <c:v>Tunnel near M3 (Shaft vent on)</c:v>
                </c:pt>
                <c:pt idx="8">
                  <c:v>Tunnel near M3 (Shaft vent off)</c:v>
                </c:pt>
                <c:pt idx="9">
                  <c:v>Tunnel VC1 (no BSA)</c:v>
                </c:pt>
                <c:pt idx="10">
                  <c:v>Tunnel VC2 (no BSA)</c:v>
                </c:pt>
                <c:pt idx="11">
                  <c:v>Tunnel VC2 (BSA 0.8mm)</c:v>
                </c:pt>
              </c:strCache>
            </c:strRef>
          </c:cat>
          <c:val>
            <c:numRef>
              <c:f>Sheet2!$I$2:$I$13</c:f>
              <c:numCache>
                <c:formatCode>General</c:formatCode>
                <c:ptCount val="12"/>
                <c:pt idx="0">
                  <c:v>6</c:v>
                </c:pt>
                <c:pt idx="1">
                  <c:v>13.249999999999998</c:v>
                </c:pt>
                <c:pt idx="2">
                  <c:v>7.7777777777777777</c:v>
                </c:pt>
                <c:pt idx="3">
                  <c:v>9.0909090909090899</c:v>
                </c:pt>
                <c:pt idx="6">
                  <c:v>9.75</c:v>
                </c:pt>
                <c:pt idx="7">
                  <c:v>12.818181818181817</c:v>
                </c:pt>
                <c:pt idx="8">
                  <c:v>12.636363636363635</c:v>
                </c:pt>
                <c:pt idx="9">
                  <c:v>11.909090909090908</c:v>
                </c:pt>
                <c:pt idx="10">
                  <c:v>13.727272727272727</c:v>
                </c:pt>
                <c:pt idx="11">
                  <c:v>27.999999999999996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988352"/>
        <c:axId val="133989888"/>
        <c:axId val="95266560"/>
      </c:bar3DChart>
      <c:catAx>
        <c:axId val="13398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3989888"/>
        <c:crosses val="autoZero"/>
        <c:auto val="1"/>
        <c:lblAlgn val="ctr"/>
        <c:lblOffset val="100"/>
        <c:noMultiLvlLbl val="0"/>
      </c:catAx>
      <c:valAx>
        <c:axId val="13398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988352"/>
        <c:crosses val="autoZero"/>
        <c:crossBetween val="between"/>
      </c:valAx>
      <c:serAx>
        <c:axId val="95266560"/>
        <c:scaling>
          <c:orientation val="minMax"/>
        </c:scaling>
        <c:delete val="1"/>
        <c:axPos val="b"/>
        <c:majorTickMark val="out"/>
        <c:minorTickMark val="none"/>
        <c:tickLblPos val="nextTo"/>
        <c:crossAx val="133989888"/>
        <c:crosses val="autoZero"/>
      </c:serAx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95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29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59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22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12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9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80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15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0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41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49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00CC9-A1E0-4038-BC1B-DCB29D2E1783}" type="datetimeFigureOut">
              <a:rPr lang="de-DE" smtClean="0"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1461-9613-4308-B17F-3D52E9D7A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57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Laser </a:t>
            </a:r>
            <a:r>
              <a:rPr lang="de-DE" dirty="0" err="1" smtClean="0"/>
              <a:t>Pointing</a:t>
            </a:r>
            <a:r>
              <a:rPr lang="de-DE" dirty="0" smtClean="0"/>
              <a:t> </a:t>
            </a:r>
            <a:r>
              <a:rPr lang="de-DE" dirty="0" err="1" smtClean="0"/>
              <a:t>Stability</a:t>
            </a:r>
            <a:r>
              <a:rPr lang="de-DE" dirty="0" smtClean="0"/>
              <a:t>: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PPS 2nd August 2011</a:t>
            </a:r>
          </a:p>
          <a:p>
            <a:endParaRPr lang="de-DE" dirty="0"/>
          </a:p>
          <a:p>
            <a:r>
              <a:rPr lang="de-DE" dirty="0" smtClean="0"/>
              <a:t>Matthias Groß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41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788024" y="980728"/>
            <a:ext cx="3384376" cy="5760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Box 20"/>
          <p:cNvSpPr txBox="1"/>
          <p:nvPr/>
        </p:nvSpPr>
        <p:spPr>
          <a:xfrm>
            <a:off x="363931" y="1227265"/>
            <a:ext cx="289175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1) On </a:t>
            </a:r>
            <a:r>
              <a:rPr lang="de-DE" sz="1600" dirty="0" err="1" smtClean="0"/>
              <a:t>the</a:t>
            </a:r>
            <a:r>
              <a:rPr lang="de-DE" sz="1600" dirty="0" smtClean="0"/>
              <a:t> Laser </a:t>
            </a:r>
            <a:r>
              <a:rPr lang="de-DE" sz="1600" dirty="0" err="1" smtClean="0"/>
              <a:t>table</a:t>
            </a:r>
            <a:r>
              <a:rPr lang="de-DE" sz="1600" dirty="0" smtClean="0"/>
              <a:t>:</a:t>
            </a:r>
          </a:p>
          <a:p>
            <a:r>
              <a:rPr lang="de-DE" sz="1600" dirty="0"/>
              <a:t>	</a:t>
            </a:r>
            <a:r>
              <a:rPr lang="de-DE" sz="1600" dirty="0" err="1" smtClean="0"/>
              <a:t>Near</a:t>
            </a:r>
            <a:r>
              <a:rPr lang="de-DE" sz="1600" dirty="0" smtClean="0"/>
              <a:t> </a:t>
            </a:r>
            <a:r>
              <a:rPr lang="de-DE" sz="1600" dirty="0" err="1" smtClean="0"/>
              <a:t>field</a:t>
            </a:r>
            <a:endParaRPr lang="de-DE" sz="1600" dirty="0" smtClean="0"/>
          </a:p>
          <a:p>
            <a:r>
              <a:rPr lang="de-DE" sz="1600" dirty="0"/>
              <a:t>	</a:t>
            </a:r>
            <a:r>
              <a:rPr lang="de-DE" sz="1600" dirty="0" err="1" smtClean="0"/>
              <a:t>Far</a:t>
            </a:r>
            <a:r>
              <a:rPr lang="de-DE" sz="1600" dirty="0" smtClean="0"/>
              <a:t> </a:t>
            </a:r>
            <a:r>
              <a:rPr lang="de-DE" sz="1600" dirty="0" err="1" smtClean="0"/>
              <a:t>field</a:t>
            </a:r>
            <a:endParaRPr lang="de-DE" sz="1600" dirty="0" smtClean="0"/>
          </a:p>
          <a:p>
            <a:r>
              <a:rPr lang="de-DE" sz="1600" dirty="0"/>
              <a:t>	</a:t>
            </a:r>
            <a:r>
              <a:rPr lang="de-DE" sz="1600" dirty="0" smtClean="0"/>
              <a:t>12m (</a:t>
            </a:r>
            <a:r>
              <a:rPr lang="de-DE" sz="1600" dirty="0" err="1" smtClean="0"/>
              <a:t>distance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M3)</a:t>
            </a:r>
          </a:p>
          <a:p>
            <a:endParaRPr lang="de-DE" sz="1600" dirty="0" smtClean="0"/>
          </a:p>
          <a:p>
            <a:r>
              <a:rPr lang="de-DE" sz="1600" dirty="0" smtClean="0"/>
              <a:t>2)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shaft</a:t>
            </a:r>
            <a:r>
              <a:rPr lang="de-DE" sz="1600" dirty="0" smtClean="0"/>
              <a:t>:</a:t>
            </a:r>
            <a:endParaRPr lang="de-DE" sz="1600" dirty="0"/>
          </a:p>
          <a:p>
            <a:r>
              <a:rPr lang="de-DE" sz="1600" dirty="0" smtClean="0"/>
              <a:t>	4 </a:t>
            </a:r>
            <a:r>
              <a:rPr lang="de-DE" sz="1600" dirty="0" err="1" smtClean="0"/>
              <a:t>positions</a:t>
            </a:r>
            <a:endParaRPr lang="de-DE" sz="1600" dirty="0" smtClean="0"/>
          </a:p>
          <a:p>
            <a:endParaRPr lang="de-DE" sz="1600" dirty="0" smtClean="0"/>
          </a:p>
          <a:p>
            <a:r>
              <a:rPr lang="de-DE" sz="1600" dirty="0" smtClean="0"/>
              <a:t>3)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tunnel</a:t>
            </a:r>
            <a:r>
              <a:rPr lang="de-DE" sz="1600" dirty="0" smtClean="0"/>
              <a:t>:</a:t>
            </a:r>
          </a:p>
          <a:p>
            <a:r>
              <a:rPr lang="de-DE" sz="1600" dirty="0"/>
              <a:t>	</a:t>
            </a:r>
            <a:r>
              <a:rPr lang="de-DE" sz="1600" dirty="0" smtClean="0"/>
              <a:t>After M3</a:t>
            </a:r>
          </a:p>
          <a:p>
            <a:r>
              <a:rPr lang="de-DE" sz="1600" dirty="0"/>
              <a:t>	</a:t>
            </a:r>
            <a:r>
              <a:rPr lang="de-DE" sz="1600" dirty="0" smtClean="0"/>
              <a:t>VC1, VC2</a:t>
            </a:r>
            <a:endParaRPr lang="de-DE" sz="1600" dirty="0"/>
          </a:p>
          <a:p>
            <a:endParaRPr lang="de-DE" sz="1600" dirty="0" smtClean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r>
              <a:rPr lang="de-DE" sz="1600" dirty="0" smtClean="0"/>
              <a:t>Measurement time: 10min</a:t>
            </a:r>
            <a:endParaRPr lang="de-DE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619672" y="260648"/>
            <a:ext cx="588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Laser beam </a:t>
            </a:r>
            <a:r>
              <a:rPr lang="de-DE" dirty="0" err="1" smtClean="0"/>
              <a:t>pointing</a:t>
            </a:r>
            <a:r>
              <a:rPr lang="de-DE" dirty="0" smtClean="0"/>
              <a:t> </a:t>
            </a:r>
            <a:r>
              <a:rPr lang="de-DE" dirty="0" err="1" smtClean="0"/>
              <a:t>stability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 March-</a:t>
            </a:r>
            <a:r>
              <a:rPr lang="de-DE" dirty="0" err="1" smtClean="0"/>
              <a:t>July</a:t>
            </a:r>
            <a:r>
              <a:rPr lang="de-DE" dirty="0" smtClean="0"/>
              <a:t> 2011</a:t>
            </a:r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7393374" y="1117365"/>
            <a:ext cx="61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Shaft</a:t>
            </a:r>
            <a:endParaRPr lang="de-DE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364088" y="1340768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61397" y="1286642"/>
            <a:ext cx="144016" cy="219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60442" y="980728"/>
            <a:ext cx="4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M1</a:t>
            </a:r>
            <a:endParaRPr lang="de-DE" sz="1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538092" y="1626424"/>
            <a:ext cx="190625" cy="342318"/>
            <a:chOff x="6717171" y="1934554"/>
            <a:chExt cx="190625" cy="342318"/>
          </a:xfrm>
        </p:grpSpPr>
        <p:sp>
          <p:nvSpPr>
            <p:cNvPr id="8" name="Rectangle 7"/>
            <p:cNvSpPr/>
            <p:nvPr/>
          </p:nvSpPr>
          <p:spPr>
            <a:xfrm>
              <a:off x="6717171" y="2060848"/>
              <a:ext cx="190625" cy="216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Straight Connector 29"/>
            <p:cNvCxnSpPr>
              <a:stCxn id="8" idx="0"/>
            </p:cNvCxnSpPr>
            <p:nvPr/>
          </p:nvCxnSpPr>
          <p:spPr>
            <a:xfrm flipV="1">
              <a:off x="6812484" y="1934555"/>
              <a:ext cx="72007" cy="126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8" idx="0"/>
            </p:cNvCxnSpPr>
            <p:nvPr/>
          </p:nvCxnSpPr>
          <p:spPr>
            <a:xfrm flipH="1" flipV="1">
              <a:off x="6717172" y="1934554"/>
              <a:ext cx="95312" cy="1262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725534" y="1934556"/>
              <a:ext cx="1589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720482" y="1635260"/>
            <a:ext cx="579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Pos1</a:t>
            </a:r>
            <a:endParaRPr lang="de-DE" sz="16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364088" y="2276872"/>
            <a:ext cx="0" cy="3312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8104" y="3216751"/>
            <a:ext cx="21602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508104" y="3573015"/>
            <a:ext cx="21602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5538092" y="2484060"/>
            <a:ext cx="190625" cy="342318"/>
            <a:chOff x="6717171" y="1934554"/>
            <a:chExt cx="190625" cy="342318"/>
          </a:xfrm>
        </p:grpSpPr>
        <p:sp>
          <p:nvSpPr>
            <p:cNvPr id="51" name="Rectangle 50"/>
            <p:cNvSpPr/>
            <p:nvPr/>
          </p:nvSpPr>
          <p:spPr>
            <a:xfrm>
              <a:off x="6717171" y="2060848"/>
              <a:ext cx="190625" cy="216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2" name="Straight Connector 51"/>
            <p:cNvCxnSpPr>
              <a:stCxn id="51" idx="0"/>
            </p:cNvCxnSpPr>
            <p:nvPr/>
          </p:nvCxnSpPr>
          <p:spPr>
            <a:xfrm flipV="1">
              <a:off x="6812484" y="1934555"/>
              <a:ext cx="72007" cy="126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</p:cNvCxnSpPr>
            <p:nvPr/>
          </p:nvCxnSpPr>
          <p:spPr>
            <a:xfrm flipH="1" flipV="1">
              <a:off x="6717172" y="1934554"/>
              <a:ext cx="95312" cy="1262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725534" y="1934556"/>
              <a:ext cx="1589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5720482" y="2492896"/>
            <a:ext cx="579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Pos2</a:t>
            </a:r>
            <a:endParaRPr lang="de-DE" sz="16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538092" y="5076348"/>
            <a:ext cx="190625" cy="342318"/>
            <a:chOff x="6717171" y="1934554"/>
            <a:chExt cx="190625" cy="342318"/>
          </a:xfrm>
        </p:grpSpPr>
        <p:sp>
          <p:nvSpPr>
            <p:cNvPr id="57" name="Rectangle 56"/>
            <p:cNvSpPr/>
            <p:nvPr/>
          </p:nvSpPr>
          <p:spPr>
            <a:xfrm>
              <a:off x="6717171" y="2060848"/>
              <a:ext cx="190625" cy="216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8" name="Straight Connector 57"/>
            <p:cNvCxnSpPr>
              <a:stCxn id="57" idx="0"/>
            </p:cNvCxnSpPr>
            <p:nvPr/>
          </p:nvCxnSpPr>
          <p:spPr>
            <a:xfrm flipV="1">
              <a:off x="6812484" y="1934555"/>
              <a:ext cx="72007" cy="126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7" idx="0"/>
            </p:cNvCxnSpPr>
            <p:nvPr/>
          </p:nvCxnSpPr>
          <p:spPr>
            <a:xfrm flipH="1" flipV="1">
              <a:off x="6717172" y="1934554"/>
              <a:ext cx="95312" cy="1262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725534" y="1934556"/>
              <a:ext cx="1589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5720482" y="5085184"/>
            <a:ext cx="579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Pos3</a:t>
            </a:r>
            <a:endParaRPr lang="de-DE" sz="16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828494" y="6453336"/>
            <a:ext cx="18722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 rot="16200000">
            <a:off x="6321752" y="6114856"/>
            <a:ext cx="190625" cy="342318"/>
            <a:chOff x="6717171" y="1934554"/>
            <a:chExt cx="190625" cy="342318"/>
          </a:xfrm>
        </p:grpSpPr>
        <p:sp>
          <p:nvSpPr>
            <p:cNvPr id="65" name="Rectangle 64"/>
            <p:cNvSpPr/>
            <p:nvPr/>
          </p:nvSpPr>
          <p:spPr>
            <a:xfrm>
              <a:off x="6717171" y="2060848"/>
              <a:ext cx="190625" cy="216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6" name="Straight Connector 65"/>
            <p:cNvCxnSpPr>
              <a:stCxn id="65" idx="0"/>
            </p:cNvCxnSpPr>
            <p:nvPr/>
          </p:nvCxnSpPr>
          <p:spPr>
            <a:xfrm flipV="1">
              <a:off x="6812484" y="1934555"/>
              <a:ext cx="72007" cy="126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5" idx="0"/>
            </p:cNvCxnSpPr>
            <p:nvPr/>
          </p:nvCxnSpPr>
          <p:spPr>
            <a:xfrm flipH="1" flipV="1">
              <a:off x="6717172" y="1934554"/>
              <a:ext cx="95312" cy="1262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25534" y="1934556"/>
              <a:ext cx="1589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/>
        </p:nvCxnSpPr>
        <p:spPr>
          <a:xfrm flipH="1" flipV="1">
            <a:off x="5476825" y="6180507"/>
            <a:ext cx="217847" cy="219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202336" y="6284059"/>
            <a:ext cx="4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M2</a:t>
            </a:r>
            <a:endParaRPr lang="de-DE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6152530" y="5826750"/>
            <a:ext cx="579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Pos4</a:t>
            </a:r>
            <a:endParaRPr lang="de-DE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5796135" y="3047475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Lens1</a:t>
            </a:r>
            <a:endParaRPr lang="de-DE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5796135" y="3403216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Lens2</a:t>
            </a:r>
            <a:endParaRPr lang="de-DE" sz="1600" dirty="0"/>
          </a:p>
        </p:txBody>
      </p:sp>
      <p:sp>
        <p:nvSpPr>
          <p:cNvPr id="77" name="Rectangle 76"/>
          <p:cNvSpPr/>
          <p:nvPr/>
        </p:nvSpPr>
        <p:spPr>
          <a:xfrm rot="16200000">
            <a:off x="7190050" y="6178003"/>
            <a:ext cx="19062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Box 80"/>
          <p:cNvSpPr txBox="1"/>
          <p:nvPr/>
        </p:nvSpPr>
        <p:spPr>
          <a:xfrm>
            <a:off x="6866778" y="5826750"/>
            <a:ext cx="801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Shutter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7155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</a:t>
            </a:r>
            <a:r>
              <a:rPr lang="de-DE" sz="1600" dirty="0" smtClean="0"/>
              <a:t>m</a:t>
            </a:r>
            <a:endParaRPr lang="de-DE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316416" y="3933056"/>
            <a:ext cx="580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 </a:t>
            </a:r>
            <a:r>
              <a:rPr lang="de-DE" sz="1400" dirty="0" err="1" smtClean="0"/>
              <a:t>Yrms</a:t>
            </a:r>
            <a:endParaRPr lang="de-DE" sz="1400" dirty="0" smtClean="0"/>
          </a:p>
          <a:p>
            <a:r>
              <a:rPr lang="de-DE" sz="1400" dirty="0" err="1" smtClean="0"/>
              <a:t>Xrms</a:t>
            </a:r>
            <a:endParaRPr lang="de-DE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31983"/>
              </p:ext>
            </p:extLst>
          </p:nvPr>
        </p:nvGraphicFramePr>
        <p:xfrm>
          <a:off x="323528" y="1011941"/>
          <a:ext cx="8498666" cy="5751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10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Overview</a:t>
            </a:r>
            <a:endParaRPr lang="de-DE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81140"/>
              </p:ext>
            </p:extLst>
          </p:nvPr>
        </p:nvGraphicFramePr>
        <p:xfrm>
          <a:off x="467544" y="908720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15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de-DE" dirty="0" err="1" smtClean="0"/>
              <a:t>Jitter</a:t>
            </a:r>
            <a:r>
              <a:rPr lang="de-DE" dirty="0" smtClean="0"/>
              <a:t> </a:t>
            </a:r>
            <a:r>
              <a:rPr lang="de-DE" dirty="0" err="1" smtClean="0"/>
              <a:t>divided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Beam Size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26876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</a:t>
            </a:r>
            <a:r>
              <a:rPr lang="de-DE" sz="1600" dirty="0" smtClean="0"/>
              <a:t>m</a:t>
            </a:r>
            <a:endParaRPr lang="de-DE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3697868"/>
            <a:ext cx="580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 </a:t>
            </a:r>
            <a:r>
              <a:rPr lang="de-DE" sz="1400" dirty="0" err="1" smtClean="0"/>
              <a:t>Yrms</a:t>
            </a:r>
            <a:endParaRPr lang="de-DE" sz="1400" dirty="0" smtClean="0"/>
          </a:p>
          <a:p>
            <a:r>
              <a:rPr lang="de-DE" sz="1400" dirty="0" err="1" smtClean="0"/>
              <a:t>Xrms</a:t>
            </a:r>
            <a:endParaRPr lang="de-DE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3029"/>
              </p:ext>
            </p:extLst>
          </p:nvPr>
        </p:nvGraphicFramePr>
        <p:xfrm>
          <a:off x="320150" y="1052736"/>
          <a:ext cx="8510178" cy="5673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2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07340"/>
            <a:ext cx="588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Laser beam </a:t>
            </a:r>
            <a:r>
              <a:rPr lang="de-DE" dirty="0" err="1" smtClean="0"/>
              <a:t>pointing</a:t>
            </a:r>
            <a:r>
              <a:rPr lang="de-DE" dirty="0" smtClean="0"/>
              <a:t> </a:t>
            </a:r>
            <a:r>
              <a:rPr lang="de-DE" dirty="0" err="1" smtClean="0"/>
              <a:t>stability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 March-</a:t>
            </a:r>
            <a:r>
              <a:rPr lang="de-DE" dirty="0" err="1" smtClean="0"/>
              <a:t>July</a:t>
            </a:r>
            <a:r>
              <a:rPr lang="de-DE" dirty="0" smtClean="0"/>
              <a:t> 2011</a:t>
            </a:r>
            <a:endParaRPr lang="de-D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771824"/>
              </p:ext>
            </p:extLst>
          </p:nvPr>
        </p:nvGraphicFramePr>
        <p:xfrm>
          <a:off x="539550" y="620688"/>
          <a:ext cx="80649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6"/>
                <a:gridCol w="1569774"/>
                <a:gridCol w="1612980"/>
                <a:gridCol w="1612980"/>
                <a:gridCol w="1612980"/>
              </a:tblGrid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Location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/>
                        <a:t>Xrms</a:t>
                      </a:r>
                      <a:r>
                        <a:rPr lang="de-DE" sz="1400" dirty="0" smtClean="0"/>
                        <a:t> (</a:t>
                      </a:r>
                      <a:r>
                        <a:rPr lang="el-GR" sz="1400" dirty="0" smtClean="0"/>
                        <a:t>μ</a:t>
                      </a:r>
                      <a:r>
                        <a:rPr lang="de-DE" sz="1400" dirty="0" smtClean="0"/>
                        <a:t>m)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beam </a:t>
                      </a:r>
                      <a:r>
                        <a:rPr lang="de-DE" sz="1400" dirty="0" err="1" smtClean="0"/>
                        <a:t>position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Xrms</a:t>
                      </a:r>
                      <a:r>
                        <a:rPr lang="de-DE" sz="1400" dirty="0" smtClean="0"/>
                        <a:t> beam </a:t>
                      </a:r>
                      <a:r>
                        <a:rPr lang="de-DE" sz="1400" dirty="0" err="1" smtClean="0"/>
                        <a:t>size</a:t>
                      </a:r>
                      <a:r>
                        <a:rPr lang="de-DE" sz="1400" dirty="0" smtClean="0"/>
                        <a:t> (mm)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Yrms</a:t>
                      </a:r>
                      <a:r>
                        <a:rPr lang="de-DE" sz="1400" dirty="0" smtClean="0"/>
                        <a:t> (</a:t>
                      </a:r>
                      <a:r>
                        <a:rPr lang="el-GR" sz="1400" dirty="0" smtClean="0"/>
                        <a:t>μ</a:t>
                      </a:r>
                      <a:r>
                        <a:rPr lang="de-DE" sz="1400" dirty="0" smtClean="0"/>
                        <a:t>m)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beam </a:t>
                      </a:r>
                      <a:r>
                        <a:rPr lang="de-DE" sz="1400" dirty="0" err="1" smtClean="0"/>
                        <a:t>position</a:t>
                      </a:r>
                      <a:endParaRPr lang="de-DE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Yrms</a:t>
                      </a:r>
                      <a:r>
                        <a:rPr lang="de-DE" sz="1400" dirty="0" smtClean="0"/>
                        <a:t> beam </a:t>
                      </a:r>
                      <a:r>
                        <a:rPr lang="de-DE" sz="1400" dirty="0" err="1" smtClean="0"/>
                        <a:t>size</a:t>
                      </a:r>
                      <a:r>
                        <a:rPr lang="de-DE" sz="1400" dirty="0" smtClean="0"/>
                        <a:t> (mm)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Laser </a:t>
                      </a:r>
                      <a:r>
                        <a:rPr lang="de-DE" sz="1400" dirty="0" err="1" smtClean="0"/>
                        <a:t>hut</a:t>
                      </a:r>
                      <a:endParaRPr lang="de-DE" sz="1400" dirty="0" smtClean="0"/>
                    </a:p>
                    <a:p>
                      <a:r>
                        <a:rPr lang="de-DE" sz="1400" dirty="0" err="1" smtClean="0"/>
                        <a:t>Near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field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camera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2.8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0.4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1.8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0.3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Laser </a:t>
                      </a:r>
                      <a:r>
                        <a:rPr lang="de-DE" sz="1400" dirty="0" err="1" smtClean="0"/>
                        <a:t>hut</a:t>
                      </a:r>
                      <a:endParaRPr lang="de-DE" sz="1400" dirty="0" smtClean="0"/>
                    </a:p>
                    <a:p>
                      <a:r>
                        <a:rPr lang="de-DE" sz="1400" dirty="0" err="1" smtClean="0"/>
                        <a:t>Far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field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camera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2.4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5.3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0.4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Shaft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position</a:t>
                      </a:r>
                      <a:r>
                        <a:rPr lang="de-DE" sz="1400" dirty="0" smtClean="0"/>
                        <a:t> 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6.0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7.0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0.9</a:t>
                      </a:r>
                      <a:endParaRPr lang="de-DE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Shaft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position</a:t>
                      </a:r>
                      <a:r>
                        <a:rPr lang="de-DE" sz="1400" dirty="0" smtClean="0"/>
                        <a:t>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10.2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10.0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1.1</a:t>
                      </a:r>
                      <a:endParaRPr lang="de-DE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Shaft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position</a:t>
                      </a:r>
                      <a:r>
                        <a:rPr lang="de-DE" sz="1400" dirty="0" smtClean="0"/>
                        <a:t>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12.5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6.8*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Shaft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position</a:t>
                      </a:r>
                      <a:r>
                        <a:rPr lang="de-DE" sz="1400" dirty="0" smtClean="0"/>
                        <a:t> 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14.7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11.3*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0.9</a:t>
                      </a:r>
                      <a:endParaRPr lang="de-DE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Equivalent</a:t>
                      </a:r>
                      <a:r>
                        <a:rPr lang="de-DE" sz="1400" baseline="0" dirty="0" smtClean="0"/>
                        <a:t> M3 </a:t>
                      </a:r>
                      <a:r>
                        <a:rPr lang="de-DE" sz="1400" baseline="0" dirty="0" err="1" smtClean="0"/>
                        <a:t>position</a:t>
                      </a:r>
                      <a:r>
                        <a:rPr lang="de-DE" sz="1400" baseline="0" dirty="0" smtClean="0"/>
                        <a:t> on </a:t>
                      </a:r>
                      <a:r>
                        <a:rPr lang="de-DE" sz="1400" baseline="0" dirty="0" err="1" smtClean="0"/>
                        <a:t>laser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table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8.1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0.9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7.8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Tunnel </a:t>
                      </a:r>
                      <a:r>
                        <a:rPr lang="de-DE" sz="1400" dirty="0" err="1" smtClean="0"/>
                        <a:t>near</a:t>
                      </a:r>
                      <a:r>
                        <a:rPr lang="de-DE" sz="1400" baseline="0" dirty="0" smtClean="0"/>
                        <a:t> M3</a:t>
                      </a:r>
                    </a:p>
                    <a:p>
                      <a:r>
                        <a:rPr lang="de-DE" sz="1400" baseline="0" dirty="0" smtClean="0"/>
                        <a:t>(</a:t>
                      </a:r>
                      <a:r>
                        <a:rPr lang="de-DE" sz="1400" baseline="0" dirty="0" err="1" smtClean="0"/>
                        <a:t>Shaft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vent</a:t>
                      </a:r>
                      <a:r>
                        <a:rPr lang="de-DE" sz="1400" baseline="0" dirty="0" smtClean="0"/>
                        <a:t> on)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17.8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1.4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14.1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1.1</a:t>
                      </a:r>
                      <a:endParaRPr lang="de-D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Tunnel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n</a:t>
                      </a:r>
                      <a:r>
                        <a:rPr lang="de-DE" sz="1400" dirty="0" err="1" smtClean="0"/>
                        <a:t>ear</a:t>
                      </a:r>
                      <a:r>
                        <a:rPr lang="de-DE" sz="1400" baseline="0" dirty="0" smtClean="0"/>
                        <a:t> M3</a:t>
                      </a:r>
                    </a:p>
                    <a:p>
                      <a:r>
                        <a:rPr lang="de-DE" sz="1400" baseline="0" dirty="0" smtClean="0"/>
                        <a:t>(</a:t>
                      </a:r>
                      <a:r>
                        <a:rPr lang="de-DE" sz="1400" baseline="0" dirty="0" err="1" smtClean="0"/>
                        <a:t>Shaft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vent</a:t>
                      </a:r>
                      <a:r>
                        <a:rPr lang="de-DE" sz="1400" baseline="0" dirty="0" smtClean="0"/>
                        <a:t> off)</a:t>
                      </a:r>
                      <a:endParaRPr lang="de-DE" sz="14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15.0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1.4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13.9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1.1</a:t>
                      </a:r>
                      <a:endParaRPr lang="de-D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Tunnel VC1 (</a:t>
                      </a:r>
                      <a:r>
                        <a:rPr lang="de-DE" sz="1400" dirty="0" err="1" smtClean="0"/>
                        <a:t>no</a:t>
                      </a:r>
                      <a:r>
                        <a:rPr lang="de-DE" sz="1400" dirty="0" smtClean="0"/>
                        <a:t> BSA)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16.5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13.1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1.1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Tunnel VC2 (</a:t>
                      </a:r>
                      <a:r>
                        <a:rPr lang="de-DE" sz="1400" dirty="0" err="1" smtClean="0"/>
                        <a:t>no</a:t>
                      </a:r>
                      <a:r>
                        <a:rPr lang="de-DE" sz="1400" dirty="0" smtClean="0"/>
                        <a:t> BSA)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15.3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1.5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15.1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1.1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Tunnel VC2 (BSA 0.8mm)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4.2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5.6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0.2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60674" y="6402814"/>
            <a:ext cx="1657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*Beam </a:t>
            </a:r>
            <a:r>
              <a:rPr lang="de-DE" sz="1600" dirty="0" err="1" smtClean="0"/>
              <a:t>spot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cut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385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149" y="158351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Near</a:t>
            </a:r>
            <a:r>
              <a:rPr lang="de-DE" dirty="0" smtClean="0"/>
              <a:t> Field</a:t>
            </a:r>
            <a:endParaRPr lang="de-DE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2200" y="158351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</a:t>
            </a:r>
            <a:r>
              <a:rPr lang="de-DE" dirty="0" err="1" smtClean="0"/>
              <a:t>ar</a:t>
            </a:r>
            <a:r>
              <a:rPr lang="de-DE" dirty="0" smtClean="0"/>
              <a:t> Field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1226451" y="2415645"/>
            <a:ext cx="219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Shaft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ventilation</a:t>
            </a:r>
            <a:endParaRPr lang="de-DE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2919702"/>
            <a:ext cx="2160241" cy="130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580112" y="2415645"/>
            <a:ext cx="251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Shaft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ventilation</a:t>
            </a:r>
            <a:endParaRPr lang="de-DE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043" y="2919703"/>
            <a:ext cx="2160236" cy="129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001265" y="4719903"/>
            <a:ext cx="55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VC1</a:t>
            </a:r>
            <a:endParaRPr lang="de-DE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5151951"/>
            <a:ext cx="2160239" cy="130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559867" y="4719903"/>
            <a:ext cx="55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VC2</a:t>
            </a:r>
            <a:endParaRPr lang="de-DE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0689"/>
            <a:ext cx="2160239" cy="129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620689"/>
            <a:ext cx="2160239" cy="129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11" y="620690"/>
            <a:ext cx="2160237" cy="129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620691"/>
            <a:ext cx="2154022" cy="129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919701"/>
            <a:ext cx="2160239" cy="129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5151951"/>
            <a:ext cx="2163984" cy="130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11" y="5155696"/>
            <a:ext cx="2160237" cy="129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5155696"/>
            <a:ext cx="2154022" cy="129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12" y="2919703"/>
            <a:ext cx="2160236" cy="129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5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149" y="158351"/>
            <a:ext cx="116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Shaft</a:t>
            </a:r>
            <a:r>
              <a:rPr lang="de-DE" dirty="0" smtClean="0"/>
              <a:t> Pos1</a:t>
            </a:r>
            <a:endParaRPr lang="de-DE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2200" y="158351"/>
            <a:ext cx="116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Shaft</a:t>
            </a:r>
            <a:r>
              <a:rPr lang="de-DE" dirty="0" smtClean="0"/>
              <a:t> Pos2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1751266" y="2415645"/>
            <a:ext cx="116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Shaft</a:t>
            </a:r>
            <a:r>
              <a:rPr lang="de-DE" dirty="0" smtClean="0"/>
              <a:t> Pos3</a:t>
            </a:r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6228184" y="2415645"/>
            <a:ext cx="116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Shaft</a:t>
            </a:r>
            <a:r>
              <a:rPr lang="de-DE" dirty="0" smtClean="0"/>
              <a:t> Pos4</a:t>
            </a:r>
            <a:endParaRPr lang="de-DE" dirty="0"/>
          </a:p>
        </p:txBody>
      </p:sp>
      <p:sp>
        <p:nvSpPr>
          <p:cNvPr id="19" name="TextBox 18"/>
          <p:cNvSpPr txBox="1"/>
          <p:nvPr/>
        </p:nvSpPr>
        <p:spPr>
          <a:xfrm>
            <a:off x="1331640" y="4719903"/>
            <a:ext cx="192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12m on </a:t>
            </a:r>
            <a:r>
              <a:rPr lang="de-DE" dirty="0" err="1" smtClean="0"/>
              <a:t>laser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de-DE" dirty="0"/>
          </a:p>
        </p:txBody>
      </p:sp>
      <p:sp>
        <p:nvSpPr>
          <p:cNvPr id="22" name="TextBox 21"/>
          <p:cNvSpPr txBox="1"/>
          <p:nvPr/>
        </p:nvSpPr>
        <p:spPr>
          <a:xfrm>
            <a:off x="6084168" y="4719903"/>
            <a:ext cx="14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VC2 </a:t>
            </a:r>
            <a:r>
              <a:rPr lang="de-DE" dirty="0" err="1" smtClean="0"/>
              <a:t>with</a:t>
            </a:r>
            <a:r>
              <a:rPr lang="de-DE" dirty="0" smtClean="0"/>
              <a:t> BSA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0691"/>
            <a:ext cx="2160239" cy="130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620692"/>
            <a:ext cx="2160241" cy="130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12" y="620692"/>
            <a:ext cx="2159808" cy="129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620692"/>
            <a:ext cx="2154022" cy="129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919703"/>
            <a:ext cx="2160239" cy="1299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45" y="2919704"/>
            <a:ext cx="2162447" cy="129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11" y="2919703"/>
            <a:ext cx="2159810" cy="1297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2919704"/>
            <a:ext cx="2154022" cy="129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5151951"/>
            <a:ext cx="2160239" cy="130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55696"/>
            <a:ext cx="2160238" cy="129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658" y="5155696"/>
            <a:ext cx="2007161" cy="129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5151951"/>
            <a:ext cx="2154022" cy="130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5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Bildschirmpräsentation (4:3)</PresentationFormat>
  <Paragraphs>128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Laser Pointing Stability: measurement Results</vt:lpstr>
      <vt:lpstr>PowerPoint-Präsentation</vt:lpstr>
      <vt:lpstr>Overview</vt:lpstr>
      <vt:lpstr>Overview</vt:lpstr>
      <vt:lpstr>Jitter divided by Beam Size</vt:lpstr>
      <vt:lpstr>PowerPoint-Präsentation</vt:lpstr>
      <vt:lpstr>PowerPoint-Präsentation</vt:lpstr>
      <vt:lpstr>PowerPoint-Präsentation</vt:lpstr>
    </vt:vector>
  </TitlesOfParts>
  <Company>DESY Zeuthen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Matthias Groß</dc:creator>
  <cp:lastModifiedBy>Krasilnikov, Mikhail</cp:lastModifiedBy>
  <cp:revision>37</cp:revision>
  <dcterms:created xsi:type="dcterms:W3CDTF">2011-05-20T12:11:03Z</dcterms:created>
  <dcterms:modified xsi:type="dcterms:W3CDTF">2011-08-02T16:38:41Z</dcterms:modified>
</cp:coreProperties>
</file>